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288000" cy="10287000"/>
  <p:notesSz cx="6858000" cy="9144000"/>
  <p:embeddedFontLst>
    <p:embeddedFont>
      <p:font typeface="Open Sauce Bold" charset="1" panose="00000800000000000000"/>
      <p:regular r:id="rId16"/>
    </p:embeddedFont>
    <p:embeddedFont>
      <p:font typeface="Poppins" charset="1" panose="00000500000000000000"/>
      <p:regular r:id="rId17"/>
    </p:embeddedFont>
    <p:embeddedFont>
      <p:font typeface="Poppins Bold" charset="1" panose="00000800000000000000"/>
      <p:regular r:id="rId18"/>
    </p:embeddedFont>
    <p:embeddedFont>
      <p:font typeface="Open Sauce Bold Italics" charset="1" panose="00000800000000000000"/>
      <p:regular r:id="rId19"/>
    </p:embeddedFont>
    <p:embeddedFont>
      <p:font typeface="Poppins Italics" charset="1" panose="0000050000000000000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png" Type="http://schemas.openxmlformats.org/officeDocument/2006/relationships/image"/><Relationship Id="rId12" Target="../media/image11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7.png" Type="http://schemas.openxmlformats.org/officeDocument/2006/relationships/image"/><Relationship Id="rId5" Target="../media/image8.png" Type="http://schemas.openxmlformats.org/officeDocument/2006/relationships/image"/><Relationship Id="rId6" Target="../media/image9.png" Type="http://schemas.openxmlformats.org/officeDocument/2006/relationships/image"/><Relationship Id="rId7" Target="../media/image10.png" Type="http://schemas.openxmlformats.org/officeDocument/2006/relationships/image"/><Relationship Id="rId8" Target="../media/image11.png" Type="http://schemas.openxmlformats.org/officeDocument/2006/relationships/image"/><Relationship Id="rId9" Target="../media/image2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7.png" Type="http://schemas.openxmlformats.org/officeDocument/2006/relationships/image"/><Relationship Id="rId5" Target="../media/image8.png" Type="http://schemas.openxmlformats.org/officeDocument/2006/relationships/image"/><Relationship Id="rId6" Target="../media/image9.png" Type="http://schemas.openxmlformats.org/officeDocument/2006/relationships/image"/><Relationship Id="rId7" Target="../media/image10.png" Type="http://schemas.openxmlformats.org/officeDocument/2006/relationships/image"/><Relationship Id="rId8" Target="../media/image11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7.png" Type="http://schemas.openxmlformats.org/officeDocument/2006/relationships/image"/><Relationship Id="rId5" Target="../media/image8.png" Type="http://schemas.openxmlformats.org/officeDocument/2006/relationships/image"/><Relationship Id="rId6" Target="../media/image9.png" Type="http://schemas.openxmlformats.org/officeDocument/2006/relationships/image"/><Relationship Id="rId7" Target="../media/image10.png" Type="http://schemas.openxmlformats.org/officeDocument/2006/relationships/image"/><Relationship Id="rId8" Target="../media/image11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7.png" Type="http://schemas.openxmlformats.org/officeDocument/2006/relationships/image"/><Relationship Id="rId5" Target="../media/image8.png" Type="http://schemas.openxmlformats.org/officeDocument/2006/relationships/image"/><Relationship Id="rId6" Target="../media/image9.png" Type="http://schemas.openxmlformats.org/officeDocument/2006/relationships/image"/><Relationship Id="rId7" Target="../media/image10.png" Type="http://schemas.openxmlformats.org/officeDocument/2006/relationships/image"/><Relationship Id="rId8" Target="../media/image11.png" Type="http://schemas.openxmlformats.org/officeDocument/2006/relationships/image"/><Relationship Id="rId9" Target="../media/image14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.svg" Type="http://schemas.openxmlformats.org/officeDocument/2006/relationships/image"/><Relationship Id="rId11" Target="../media/image15.png" Type="http://schemas.openxmlformats.org/officeDocument/2006/relationships/image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7.png" Type="http://schemas.openxmlformats.org/officeDocument/2006/relationships/image"/><Relationship Id="rId5" Target="../media/image8.png" Type="http://schemas.openxmlformats.org/officeDocument/2006/relationships/image"/><Relationship Id="rId6" Target="../media/image9.png" Type="http://schemas.openxmlformats.org/officeDocument/2006/relationships/image"/><Relationship Id="rId7" Target="../media/image10.png" Type="http://schemas.openxmlformats.org/officeDocument/2006/relationships/image"/><Relationship Id="rId8" Target="../media/image11.png" Type="http://schemas.openxmlformats.org/officeDocument/2006/relationships/image"/><Relationship Id="rId9" Target="../media/image5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7.png" Type="http://schemas.openxmlformats.org/officeDocument/2006/relationships/image"/><Relationship Id="rId6" Target="../media/image8.png" Type="http://schemas.openxmlformats.org/officeDocument/2006/relationships/image"/><Relationship Id="rId7" Target="../media/image9.png" Type="http://schemas.openxmlformats.org/officeDocument/2006/relationships/image"/><Relationship Id="rId8" Target="../media/image10.png" Type="http://schemas.openxmlformats.org/officeDocument/2006/relationships/image"/><Relationship Id="rId9" Target="../media/image11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7.png" Type="http://schemas.openxmlformats.org/officeDocument/2006/relationships/image"/><Relationship Id="rId6" Target="../media/image8.png" Type="http://schemas.openxmlformats.org/officeDocument/2006/relationships/image"/><Relationship Id="rId7" Target="../media/image9.png" Type="http://schemas.openxmlformats.org/officeDocument/2006/relationships/image"/><Relationship Id="rId8" Target="../media/image10.png" Type="http://schemas.openxmlformats.org/officeDocument/2006/relationships/image"/><Relationship Id="rId9" Target="../media/image11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9.png" Type="http://schemas.openxmlformats.org/officeDocument/2006/relationships/image"/><Relationship Id="rId11" Target="../media/image20.svg" Type="http://schemas.openxmlformats.org/officeDocument/2006/relationships/image"/><Relationship Id="rId2" Target="../media/image18.jpeg" Type="http://schemas.openxmlformats.org/officeDocument/2006/relationships/image"/><Relationship Id="rId3" Target="../media/image12.png" Type="http://schemas.openxmlformats.org/officeDocument/2006/relationships/image"/><Relationship Id="rId4" Target="../media/image13.svg" Type="http://schemas.openxmlformats.org/officeDocument/2006/relationships/image"/><Relationship Id="rId5" Target="../media/image7.png" Type="http://schemas.openxmlformats.org/officeDocument/2006/relationships/image"/><Relationship Id="rId6" Target="../media/image8.png" Type="http://schemas.openxmlformats.org/officeDocument/2006/relationships/image"/><Relationship Id="rId7" Target="../media/image9.png" Type="http://schemas.openxmlformats.org/officeDocument/2006/relationships/image"/><Relationship Id="rId8" Target="../media/image10.png" Type="http://schemas.openxmlformats.org/officeDocument/2006/relationships/image"/><Relationship Id="rId9" Target="../media/image11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png" Type="http://schemas.openxmlformats.org/officeDocument/2006/relationships/image"/><Relationship Id="rId12" Target="../media/image11.png" Type="http://schemas.openxmlformats.org/officeDocument/2006/relationships/image"/><Relationship Id="rId2" Target="../media/image21.jpeg" Type="http://schemas.openxmlformats.org/officeDocument/2006/relationships/image"/><Relationship Id="rId3" Target="../media/image22.png" Type="http://schemas.openxmlformats.org/officeDocument/2006/relationships/image"/><Relationship Id="rId4" Target="../media/image23.svg" Type="http://schemas.openxmlformats.org/officeDocument/2006/relationships/image"/><Relationship Id="rId5" Target="../media/image12.png" Type="http://schemas.openxmlformats.org/officeDocument/2006/relationships/image"/><Relationship Id="rId6" Target="../media/image13.svg" Type="http://schemas.openxmlformats.org/officeDocument/2006/relationships/image"/><Relationship Id="rId7" Target="../media/image24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5270348"/>
            <a:ext cx="18288000" cy="5521877"/>
            <a:chOff x="0" y="0"/>
            <a:chExt cx="4816593" cy="145432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1454321"/>
            </a:xfrm>
            <a:custGeom>
              <a:avLst/>
              <a:gdLst/>
              <a:ahLst/>
              <a:cxnLst/>
              <a:rect r="r" b="b" t="t" l="l"/>
              <a:pathLst>
                <a:path h="1454321" w="4816592">
                  <a:moveTo>
                    <a:pt x="17780" y="0"/>
                  </a:moveTo>
                  <a:lnTo>
                    <a:pt x="4798813" y="0"/>
                  </a:lnTo>
                  <a:cubicBezTo>
                    <a:pt x="4803528" y="0"/>
                    <a:pt x="4808050" y="1873"/>
                    <a:pt x="4811385" y="5208"/>
                  </a:cubicBezTo>
                  <a:cubicBezTo>
                    <a:pt x="4814719" y="8542"/>
                    <a:pt x="4816592" y="13064"/>
                    <a:pt x="4816592" y="17780"/>
                  </a:cubicBezTo>
                  <a:lnTo>
                    <a:pt x="4816592" y="1436541"/>
                  </a:lnTo>
                  <a:cubicBezTo>
                    <a:pt x="4816592" y="1446361"/>
                    <a:pt x="4808632" y="1454321"/>
                    <a:pt x="4798813" y="1454321"/>
                  </a:cubicBezTo>
                  <a:lnTo>
                    <a:pt x="17780" y="1454321"/>
                  </a:lnTo>
                  <a:cubicBezTo>
                    <a:pt x="7960" y="1454321"/>
                    <a:pt x="0" y="1446361"/>
                    <a:pt x="0" y="1436541"/>
                  </a:cubicBezTo>
                  <a:lnTo>
                    <a:pt x="0" y="17780"/>
                  </a:lnTo>
                  <a:cubicBezTo>
                    <a:pt x="0" y="7960"/>
                    <a:pt x="7960" y="0"/>
                    <a:pt x="1778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4191">
                    <a:alpha val="100000"/>
                  </a:srgbClr>
                </a:gs>
                <a:gs pos="50000">
                  <a:srgbClr val="2974BE">
                    <a:alpha val="100000"/>
                  </a:srgbClr>
                </a:gs>
                <a:gs pos="100000">
                  <a:srgbClr val="73A6D8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4816593" cy="15114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641049" y="2379535"/>
            <a:ext cx="11201386" cy="17835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80"/>
              </a:lnSpc>
            </a:pPr>
            <a:r>
              <a:rPr lang="en-US" sz="3314" b="true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Komparasi Metode</a:t>
            </a:r>
            <a:r>
              <a:rPr lang="en-US" sz="3314" b="true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Inverse-Transform, Acceptance-Rejection, DAN Transformation (Box-Muller) Dalam Simulasi Data Penumpang Angkutan Udara Sumatera Selatan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7722527" y="4032849"/>
            <a:ext cx="10248501" cy="5713539"/>
          </a:xfrm>
          <a:custGeom>
            <a:avLst/>
            <a:gdLst/>
            <a:ahLst/>
            <a:cxnLst/>
            <a:rect r="r" b="b" t="t" l="l"/>
            <a:pathLst>
              <a:path h="5713539" w="10248501">
                <a:moveTo>
                  <a:pt x="0" y="0"/>
                </a:moveTo>
                <a:lnTo>
                  <a:pt x="10248501" y="0"/>
                </a:lnTo>
                <a:lnTo>
                  <a:pt x="10248501" y="5713540"/>
                </a:lnTo>
                <a:lnTo>
                  <a:pt x="0" y="57135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289512">
            <a:off x="8999469" y="691265"/>
            <a:ext cx="14655848" cy="8894242"/>
          </a:xfrm>
          <a:custGeom>
            <a:avLst/>
            <a:gdLst/>
            <a:ahLst/>
            <a:cxnLst/>
            <a:rect r="r" b="b" t="t" l="l"/>
            <a:pathLst>
              <a:path h="8894242" w="14655848">
                <a:moveTo>
                  <a:pt x="0" y="0"/>
                </a:moveTo>
                <a:lnTo>
                  <a:pt x="14655848" y="0"/>
                </a:lnTo>
                <a:lnTo>
                  <a:pt x="14655848" y="8894242"/>
                </a:lnTo>
                <a:lnTo>
                  <a:pt x="0" y="889424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7351" t="-1962" r="0" b="-1962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59903" y="6618445"/>
            <a:ext cx="7462624" cy="19959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04518" indent="-302259" lvl="1">
              <a:lnSpc>
                <a:spcPts val="3919"/>
              </a:lnSpc>
              <a:spcBef>
                <a:spcPct val="0"/>
              </a:spcBef>
              <a:buAutoNum type="arabicPeriod" startAt="1"/>
            </a:pPr>
            <a:r>
              <a:rPr lang="en-US" sz="2799">
                <a:solidFill>
                  <a:srgbClr val="FFFFFF">
                    <a:alpha val="60784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b="true" sz="2799" strike="noStrike" u="none">
                <a:solidFill>
                  <a:srgbClr val="FFFFFF">
                    <a:alpha val="60784"/>
                  </a:srgbClr>
                </a:solidFill>
                <a:latin typeface="Poppins Bold"/>
                <a:ea typeface="Poppins Bold"/>
                <a:cs typeface="Poppins Bold"/>
                <a:sym typeface="Poppins Bold"/>
              </a:rPr>
              <a:t>Gi</a:t>
            </a:r>
            <a:r>
              <a:rPr lang="en-US" b="true" sz="2799" strike="noStrike" u="none">
                <a:solidFill>
                  <a:srgbClr val="FFFFFF">
                    <a:alpha val="60784"/>
                  </a:srgbClr>
                </a:solidFill>
                <a:latin typeface="Poppins Bold"/>
                <a:ea typeface="Poppins Bold"/>
                <a:cs typeface="Poppins Bold"/>
                <a:sym typeface="Poppins Bold"/>
              </a:rPr>
              <a:t>of</a:t>
            </a:r>
            <a:r>
              <a:rPr lang="en-US" b="true" sz="2799" strike="noStrike" u="none">
                <a:solidFill>
                  <a:srgbClr val="FFFFFF">
                    <a:alpha val="60784"/>
                  </a:srgbClr>
                </a:solidFill>
                <a:latin typeface="Poppins Bold"/>
                <a:ea typeface="Poppins Bold"/>
                <a:cs typeface="Poppins Bold"/>
                <a:sym typeface="Poppins Bold"/>
              </a:rPr>
              <a:t>an</a:t>
            </a:r>
            <a:r>
              <a:rPr lang="en-US" b="true" sz="2799" strike="noStrike" u="none">
                <a:solidFill>
                  <a:srgbClr val="FFFFFF">
                    <a:alpha val="60784"/>
                  </a:srgbClr>
                </a:solidFill>
                <a:latin typeface="Poppins Bold"/>
                <a:ea typeface="Poppins Bold"/>
                <a:cs typeface="Poppins Bold"/>
                <a:sym typeface="Poppins Bold"/>
              </a:rPr>
              <a:t>i </a:t>
            </a:r>
            <a:r>
              <a:rPr lang="en-US" b="true" sz="2799" strike="noStrike" u="none">
                <a:solidFill>
                  <a:srgbClr val="FFFFFF">
                    <a:alpha val="60784"/>
                  </a:srgbClr>
                </a:solidFill>
                <a:latin typeface="Poppins Bold"/>
                <a:ea typeface="Poppins Bold"/>
                <a:cs typeface="Poppins Bold"/>
                <a:sym typeface="Poppins Bold"/>
              </a:rPr>
              <a:t>Ar</a:t>
            </a:r>
            <a:r>
              <a:rPr lang="en-US" b="true" sz="2799" strike="noStrike" u="none">
                <a:solidFill>
                  <a:srgbClr val="FFFFFF">
                    <a:alpha val="60784"/>
                  </a:srgbClr>
                </a:solidFill>
                <a:latin typeface="Poppins Bold"/>
                <a:ea typeface="Poppins Bold"/>
                <a:cs typeface="Poppins Bold"/>
                <a:sym typeface="Poppins Bold"/>
              </a:rPr>
              <a:t>istyo </a:t>
            </a:r>
            <a:r>
              <a:rPr lang="en-US" b="true" sz="2799" strike="noStrike" u="none">
                <a:solidFill>
                  <a:srgbClr val="FFFFFF">
                    <a:alpha val="60784"/>
                  </a:srgbClr>
                </a:solidFill>
                <a:latin typeface="Poppins Bold"/>
                <a:ea typeface="Poppins Bold"/>
                <a:cs typeface="Poppins Bold"/>
                <a:sym typeface="Poppins Bold"/>
              </a:rPr>
              <a:t>(123450065)</a:t>
            </a:r>
          </a:p>
          <a:p>
            <a:pPr algn="just" marL="604518" indent="-302259" lvl="1">
              <a:lnSpc>
                <a:spcPts val="3919"/>
              </a:lnSpc>
              <a:spcBef>
                <a:spcPct val="0"/>
              </a:spcBef>
              <a:buAutoNum type="arabicPeriod" startAt="1"/>
            </a:pPr>
            <a:r>
              <a:rPr lang="en-US" sz="2799" strike="noStrike" u="none">
                <a:solidFill>
                  <a:srgbClr val="FFFFFF">
                    <a:alpha val="60784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b="true" sz="2799" strike="noStrike" u="none">
                <a:solidFill>
                  <a:srgbClr val="FFFFFF">
                    <a:alpha val="60784"/>
                  </a:srgbClr>
                </a:solidFill>
                <a:latin typeface="Poppins Bold"/>
                <a:ea typeface="Poppins Bold"/>
                <a:cs typeface="Poppins Bold"/>
                <a:sym typeface="Poppins Bold"/>
              </a:rPr>
              <a:t>A</a:t>
            </a:r>
            <a:r>
              <a:rPr lang="en-US" b="true" sz="2799" strike="noStrike" u="none">
                <a:solidFill>
                  <a:srgbClr val="FFFFFF">
                    <a:alpha val="60784"/>
                  </a:srgbClr>
                </a:solidFill>
                <a:latin typeface="Poppins Bold"/>
                <a:ea typeface="Poppins Bold"/>
                <a:cs typeface="Poppins Bold"/>
                <a:sym typeface="Poppins Bold"/>
              </a:rPr>
              <a:t>h</a:t>
            </a:r>
            <a:r>
              <a:rPr lang="en-US" b="true" sz="2799" strike="noStrike" u="none">
                <a:solidFill>
                  <a:srgbClr val="FFFFFF">
                    <a:alpha val="60784"/>
                  </a:srgbClr>
                </a:solidFill>
                <a:latin typeface="Poppins Bold"/>
                <a:ea typeface="Poppins Bold"/>
                <a:cs typeface="Poppins Bold"/>
                <a:sym typeface="Poppins Bold"/>
              </a:rPr>
              <a:t>m</a:t>
            </a:r>
            <a:r>
              <a:rPr lang="en-US" b="true" sz="2799" strike="noStrike" u="none">
                <a:solidFill>
                  <a:srgbClr val="FFFFFF">
                    <a:alpha val="60784"/>
                  </a:srgbClr>
                </a:solidFill>
                <a:latin typeface="Poppins Bold"/>
                <a:ea typeface="Poppins Bold"/>
                <a:cs typeface="Poppins Bold"/>
                <a:sym typeface="Poppins Bold"/>
              </a:rPr>
              <a:t>ad </a:t>
            </a:r>
            <a:r>
              <a:rPr lang="en-US" b="true" sz="2799" strike="noStrike" u="none">
                <a:solidFill>
                  <a:srgbClr val="FFFFFF">
                    <a:alpha val="60784"/>
                  </a:srgbClr>
                </a:solidFill>
                <a:latin typeface="Poppins Bold"/>
                <a:ea typeface="Poppins Bold"/>
                <a:cs typeface="Poppins Bold"/>
                <a:sym typeface="Poppins Bold"/>
              </a:rPr>
              <a:t>Rizky</a:t>
            </a:r>
            <a:r>
              <a:rPr lang="en-US" b="true" sz="2799" strike="noStrike" u="none">
                <a:solidFill>
                  <a:srgbClr val="FFFFFF">
                    <a:alpha val="60784"/>
                  </a:srgbClr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n-US" b="true" sz="2799" strike="noStrike" u="none">
                <a:solidFill>
                  <a:srgbClr val="FFFFFF">
                    <a:alpha val="60784"/>
                  </a:srgbClr>
                </a:solidFill>
                <a:latin typeface="Poppins Bold"/>
                <a:ea typeface="Poppins Bold"/>
                <a:cs typeface="Poppins Bold"/>
                <a:sym typeface="Poppins Bold"/>
              </a:rPr>
              <a:t>(123450050)</a:t>
            </a:r>
          </a:p>
          <a:p>
            <a:pPr algn="just" marL="604518" indent="-302259" lvl="1">
              <a:lnSpc>
                <a:spcPts val="3919"/>
              </a:lnSpc>
              <a:spcBef>
                <a:spcPct val="0"/>
              </a:spcBef>
              <a:buAutoNum type="arabicPeriod" startAt="1"/>
            </a:pPr>
            <a:r>
              <a:rPr lang="en-US" b="true" sz="2799" strike="noStrike" u="none">
                <a:solidFill>
                  <a:srgbClr val="FFFFFF">
                    <a:alpha val="60784"/>
                  </a:srgbClr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n-US" b="true" sz="2799" strike="noStrike" u="none">
                <a:solidFill>
                  <a:srgbClr val="FFFFFF">
                    <a:alpha val="60784"/>
                  </a:srgbClr>
                </a:solidFill>
                <a:latin typeface="Poppins Bold"/>
                <a:ea typeface="Poppins Bold"/>
                <a:cs typeface="Poppins Bold"/>
                <a:sym typeface="Poppins Bold"/>
              </a:rPr>
              <a:t>R</a:t>
            </a:r>
            <a:r>
              <a:rPr lang="en-US" b="true" sz="2799" strike="noStrike" u="none">
                <a:solidFill>
                  <a:srgbClr val="FFFFFF">
                    <a:alpha val="60784"/>
                  </a:srgbClr>
                </a:solidFill>
                <a:latin typeface="Poppins Bold"/>
                <a:ea typeface="Poppins Bold"/>
                <a:cs typeface="Poppins Bold"/>
                <a:sym typeface="Poppins Bold"/>
              </a:rPr>
              <a:t>o</a:t>
            </a:r>
            <a:r>
              <a:rPr lang="en-US" b="true" sz="2799" strike="noStrike" u="none">
                <a:solidFill>
                  <a:srgbClr val="FFFFFF">
                    <a:alpha val="60784"/>
                  </a:srgbClr>
                </a:solidFill>
                <a:latin typeface="Poppins Bold"/>
                <a:ea typeface="Poppins Bold"/>
                <a:cs typeface="Poppins Bold"/>
                <a:sym typeface="Poppins Bold"/>
              </a:rPr>
              <a:t>maul</a:t>
            </a:r>
            <a:r>
              <a:rPr lang="en-US" b="true" sz="2799" strike="noStrike" u="none">
                <a:solidFill>
                  <a:srgbClr val="FFFFFF">
                    <a:alpha val="60784"/>
                  </a:srgbClr>
                </a:solidFill>
                <a:latin typeface="Poppins Bold"/>
                <a:ea typeface="Poppins Bold"/>
                <a:cs typeface="Poppins Bold"/>
                <a:sym typeface="Poppins Bold"/>
              </a:rPr>
              <a:t>i O. </a:t>
            </a:r>
            <a:r>
              <a:rPr lang="en-US" b="true" sz="2799" strike="noStrike" u="none">
                <a:solidFill>
                  <a:srgbClr val="FFFFFF">
                    <a:alpha val="60784"/>
                  </a:srgbClr>
                </a:solidFill>
                <a:latin typeface="Poppins Bold"/>
                <a:ea typeface="Poppins Bold"/>
                <a:cs typeface="Poppins Bold"/>
                <a:sym typeface="Poppins Bold"/>
              </a:rPr>
              <a:t>S</a:t>
            </a:r>
            <a:r>
              <a:rPr lang="en-US" b="true" sz="2799" strike="noStrike" u="none">
                <a:solidFill>
                  <a:srgbClr val="FFFFFF">
                    <a:alpha val="60784"/>
                  </a:srgbClr>
                </a:solidFill>
                <a:latin typeface="Poppins Bold"/>
                <a:ea typeface="Poppins Bold"/>
                <a:cs typeface="Poppins Bold"/>
                <a:sym typeface="Poppins Bold"/>
              </a:rPr>
              <a:t>i</a:t>
            </a:r>
            <a:r>
              <a:rPr lang="en-US" b="true" sz="2799" strike="noStrike" u="none">
                <a:solidFill>
                  <a:srgbClr val="FFFFFF">
                    <a:alpha val="60784"/>
                  </a:srgbClr>
                </a:solidFill>
                <a:latin typeface="Poppins Bold"/>
                <a:ea typeface="Poppins Bold"/>
                <a:cs typeface="Poppins Bold"/>
                <a:sym typeface="Poppins Bold"/>
              </a:rPr>
              <a:t>lab</a:t>
            </a:r>
            <a:r>
              <a:rPr lang="en-US" b="true" sz="2799" strike="noStrike" u="none">
                <a:solidFill>
                  <a:srgbClr val="FFFFFF">
                    <a:alpha val="60784"/>
                  </a:srgbClr>
                </a:solidFill>
                <a:latin typeface="Poppins Bold"/>
                <a:ea typeface="Poppins Bold"/>
                <a:cs typeface="Poppins Bold"/>
                <a:sym typeface="Poppins Bold"/>
              </a:rPr>
              <a:t>an </a:t>
            </a:r>
            <a:r>
              <a:rPr lang="en-US" b="true" sz="2799" strike="noStrike" u="none">
                <a:solidFill>
                  <a:srgbClr val="FFFFFF">
                    <a:alpha val="60784"/>
                  </a:srgbClr>
                </a:solidFill>
                <a:latin typeface="Poppins Bold"/>
                <a:ea typeface="Poppins Bold"/>
                <a:cs typeface="Poppins Bold"/>
                <a:sym typeface="Poppins Bold"/>
              </a:rPr>
              <a:t>(123450014)</a:t>
            </a:r>
          </a:p>
          <a:p>
            <a:pPr algn="just" marL="604518" indent="-302259" lvl="1">
              <a:lnSpc>
                <a:spcPts val="3919"/>
              </a:lnSpc>
              <a:spcBef>
                <a:spcPct val="0"/>
              </a:spcBef>
              <a:buAutoNum type="arabicPeriod" startAt="1"/>
            </a:pPr>
            <a:r>
              <a:rPr lang="en-US" b="true" sz="2799" strike="noStrike" u="none">
                <a:solidFill>
                  <a:srgbClr val="FFFFFF">
                    <a:alpha val="60784"/>
                  </a:srgbClr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n-US" b="true" sz="2799" strike="noStrike" u="none">
                <a:solidFill>
                  <a:srgbClr val="FFFFFF">
                    <a:alpha val="60784"/>
                  </a:srgbClr>
                </a:solidFill>
                <a:latin typeface="Poppins Bold"/>
                <a:ea typeface="Poppins Bold"/>
                <a:cs typeface="Poppins Bold"/>
                <a:sym typeface="Poppins Bold"/>
              </a:rPr>
              <a:t>T</a:t>
            </a:r>
            <a:r>
              <a:rPr lang="en-US" b="true" sz="2799" strike="noStrike" u="none">
                <a:solidFill>
                  <a:srgbClr val="FFFFFF">
                    <a:alpha val="60784"/>
                  </a:srgbClr>
                </a:solidFill>
                <a:latin typeface="Poppins Bold"/>
                <a:ea typeface="Poppins Bold"/>
                <a:cs typeface="Poppins Bold"/>
                <a:sym typeface="Poppins Bold"/>
              </a:rPr>
              <a:t>esa</a:t>
            </a:r>
            <a:r>
              <a:rPr lang="en-US" b="true" sz="2799" strike="noStrike" u="none">
                <a:solidFill>
                  <a:srgbClr val="FFFFFF">
                    <a:alpha val="60784"/>
                  </a:srgbClr>
                </a:solidFill>
                <a:latin typeface="Poppins Bold"/>
                <a:ea typeface="Poppins Bold"/>
                <a:cs typeface="Poppins Bold"/>
                <a:sym typeface="Poppins Bold"/>
              </a:rPr>
              <a:t>l</a:t>
            </a:r>
            <a:r>
              <a:rPr lang="en-US" b="true" sz="2799" strike="noStrike" u="none">
                <a:solidFill>
                  <a:srgbClr val="FFFFFF">
                    <a:alpha val="60784"/>
                  </a:srgbClr>
                </a:solidFill>
                <a:latin typeface="Poppins Bold"/>
                <a:ea typeface="Poppins Bold"/>
                <a:cs typeface="Poppins Bold"/>
                <a:sym typeface="Poppins Bold"/>
              </a:rPr>
              <a:t>on</a:t>
            </a:r>
            <a:r>
              <a:rPr lang="en-US" b="true" sz="2799" strike="noStrike" u="none">
                <a:solidFill>
                  <a:srgbClr val="FFFFFF">
                    <a:alpha val="60784"/>
                  </a:srgbClr>
                </a:solidFill>
                <a:latin typeface="Poppins Bold"/>
                <a:ea typeface="Poppins Bold"/>
                <a:cs typeface="Poppins Bold"/>
                <a:sym typeface="Poppins Bold"/>
              </a:rPr>
              <a:t>ika</a:t>
            </a:r>
            <a:r>
              <a:rPr lang="en-US" b="true" sz="2799" strike="noStrike" u="none">
                <a:solidFill>
                  <a:srgbClr val="FFFFFF">
                    <a:alpha val="60784"/>
                  </a:srgbClr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n-US" b="true" sz="2799" strike="noStrike" u="none">
                <a:solidFill>
                  <a:srgbClr val="FFFFFF">
                    <a:alpha val="60784"/>
                  </a:srgbClr>
                </a:solidFill>
                <a:latin typeface="Poppins Bold"/>
                <a:ea typeface="Poppins Bold"/>
                <a:cs typeface="Poppins Bold"/>
                <a:sym typeface="Poppins Bold"/>
              </a:rPr>
              <a:t>Hutajulu</a:t>
            </a:r>
            <a:r>
              <a:rPr lang="en-US" b="true" sz="2799" strike="noStrike" u="none">
                <a:solidFill>
                  <a:srgbClr val="FFFFFF">
                    <a:alpha val="60784"/>
                  </a:srgbClr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n-US" b="true" sz="2799" strike="noStrike" u="none">
                <a:solidFill>
                  <a:srgbClr val="FFFFFF">
                    <a:alpha val="60784"/>
                  </a:srgbClr>
                </a:solidFill>
                <a:latin typeface="Poppins Bold"/>
                <a:ea typeface="Poppins Bold"/>
                <a:cs typeface="Poppins Bold"/>
                <a:sym typeface="Poppins Bold"/>
              </a:rPr>
              <a:t>(123450033)</a:t>
            </a:r>
          </a:p>
        </p:txBody>
      </p:sp>
      <p:sp>
        <p:nvSpPr>
          <p:cNvPr name="Freeform 9" id="9"/>
          <p:cNvSpPr/>
          <p:nvPr/>
        </p:nvSpPr>
        <p:spPr>
          <a:xfrm flipH="false" flipV="true" rot="290345">
            <a:off x="9503002" y="-494674"/>
            <a:ext cx="2263269" cy="2715213"/>
          </a:xfrm>
          <a:custGeom>
            <a:avLst/>
            <a:gdLst/>
            <a:ahLst/>
            <a:cxnLst/>
            <a:rect r="r" b="b" t="t" l="l"/>
            <a:pathLst>
              <a:path h="2715213" w="2263269">
                <a:moveTo>
                  <a:pt x="0" y="2715212"/>
                </a:moveTo>
                <a:lnTo>
                  <a:pt x="2263269" y="2715212"/>
                </a:lnTo>
                <a:lnTo>
                  <a:pt x="2263269" y="0"/>
                </a:lnTo>
                <a:lnTo>
                  <a:pt x="0" y="0"/>
                </a:lnTo>
                <a:lnTo>
                  <a:pt x="0" y="2715212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71078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1078641">
            <a:off x="7816247" y="8975423"/>
            <a:ext cx="3966795" cy="1234786"/>
          </a:xfrm>
          <a:custGeom>
            <a:avLst/>
            <a:gdLst/>
            <a:ahLst/>
            <a:cxnLst/>
            <a:rect r="r" b="b" t="t" l="l"/>
            <a:pathLst>
              <a:path h="1234786" w="3966795">
                <a:moveTo>
                  <a:pt x="0" y="0"/>
                </a:moveTo>
                <a:lnTo>
                  <a:pt x="3966795" y="0"/>
                </a:lnTo>
                <a:lnTo>
                  <a:pt x="3966795" y="1234786"/>
                </a:lnTo>
                <a:lnTo>
                  <a:pt x="0" y="123478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-14231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2978012" y="9072563"/>
            <a:ext cx="371475" cy="371475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dash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6434572" y="2125424"/>
            <a:ext cx="371475" cy="371475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44796"/>
              </a:solidFill>
              <a:prstDash val="dash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455311" y="4122756"/>
            <a:ext cx="371475" cy="371475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44796"/>
              </a:solidFill>
              <a:prstDash val="dash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373055" y="5867524"/>
            <a:ext cx="8770945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50"/>
              </a:lnSpc>
            </a:pPr>
            <a:r>
              <a:rPr lang="en-US" b="true" sz="3000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Tugas Besar Mata Kuliah Komputasi Statistik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6691888" y="9101138"/>
            <a:ext cx="567412" cy="342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624"/>
              </a:lnSpc>
            </a:pPr>
            <a:r>
              <a:rPr lang="en-US" b="true" sz="2499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01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641049" y="1715849"/>
            <a:ext cx="7622664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49"/>
              </a:lnSpc>
            </a:pPr>
            <a:r>
              <a:rPr lang="en-US" sz="2999" b="true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Kelompok 8</a:t>
            </a:r>
          </a:p>
        </p:txBody>
      </p:sp>
      <p:grpSp>
        <p:nvGrpSpPr>
          <p:cNvPr name="Group 23" id="23"/>
          <p:cNvGrpSpPr/>
          <p:nvPr/>
        </p:nvGrpSpPr>
        <p:grpSpPr>
          <a:xfrm rot="0">
            <a:off x="455311" y="501186"/>
            <a:ext cx="3878464" cy="723492"/>
            <a:chOff x="0" y="0"/>
            <a:chExt cx="5171285" cy="964657"/>
          </a:xfrm>
        </p:grpSpPr>
        <p:grpSp>
          <p:nvGrpSpPr>
            <p:cNvPr name="Group 24" id="24"/>
            <p:cNvGrpSpPr/>
            <p:nvPr/>
          </p:nvGrpSpPr>
          <p:grpSpPr>
            <a:xfrm rot="0">
              <a:off x="0" y="0"/>
              <a:ext cx="5171285" cy="964657"/>
              <a:chOff x="0" y="0"/>
              <a:chExt cx="1171966" cy="218620"/>
            </a:xfrm>
          </p:grpSpPr>
          <p:sp>
            <p:nvSpPr>
              <p:cNvPr name="Freeform 25" id="25"/>
              <p:cNvSpPr/>
              <p:nvPr/>
            </p:nvSpPr>
            <p:spPr>
              <a:xfrm flipH="false" flipV="false" rot="0">
                <a:off x="0" y="0"/>
                <a:ext cx="1171966" cy="218620"/>
              </a:xfrm>
              <a:custGeom>
                <a:avLst/>
                <a:gdLst/>
                <a:ahLst/>
                <a:cxnLst/>
                <a:rect r="r" b="b" t="t" l="l"/>
                <a:pathLst>
                  <a:path h="218620" w="1171966">
                    <a:moveTo>
                      <a:pt x="109310" y="0"/>
                    </a:moveTo>
                    <a:lnTo>
                      <a:pt x="1062656" y="0"/>
                    </a:lnTo>
                    <a:cubicBezTo>
                      <a:pt x="1123026" y="0"/>
                      <a:pt x="1171966" y="48940"/>
                      <a:pt x="1171966" y="109310"/>
                    </a:cubicBezTo>
                    <a:lnTo>
                      <a:pt x="1171966" y="109310"/>
                    </a:lnTo>
                    <a:cubicBezTo>
                      <a:pt x="1171966" y="169680"/>
                      <a:pt x="1123026" y="218620"/>
                      <a:pt x="1062656" y="218620"/>
                    </a:cubicBezTo>
                    <a:lnTo>
                      <a:pt x="109310" y="218620"/>
                    </a:lnTo>
                    <a:cubicBezTo>
                      <a:pt x="48940" y="218620"/>
                      <a:pt x="0" y="169680"/>
                      <a:pt x="0" y="109310"/>
                    </a:cubicBezTo>
                    <a:lnTo>
                      <a:pt x="0" y="109310"/>
                    </a:lnTo>
                    <a:cubicBezTo>
                      <a:pt x="0" y="48940"/>
                      <a:pt x="48940" y="0"/>
                      <a:pt x="109310" y="0"/>
                    </a:cubicBezTo>
                    <a:close/>
                  </a:path>
                </a:pathLst>
              </a:custGeom>
              <a:solidFill>
                <a:srgbClr val="FEFEFE"/>
              </a:solidFill>
              <a:ln w="9525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name="TextBox 26" id="26"/>
              <p:cNvSpPr txBox="true"/>
              <p:nvPr/>
            </p:nvSpPr>
            <p:spPr>
              <a:xfrm>
                <a:off x="0" y="0"/>
                <a:ext cx="1171966" cy="218620"/>
              </a:xfrm>
              <a:prstGeom prst="rect">
                <a:avLst/>
              </a:prstGeom>
            </p:spPr>
            <p:txBody>
              <a:bodyPr anchor="ctr" rtlCol="false" tIns="177985" lIns="177985" bIns="177985" rIns="177985"/>
              <a:lstStyle/>
              <a:p>
                <a:pPr algn="ctr">
                  <a:lnSpc>
                    <a:spcPts val="698"/>
                  </a:lnSpc>
                </a:pPr>
              </a:p>
            </p:txBody>
          </p:sp>
        </p:grpSp>
        <p:sp>
          <p:nvSpPr>
            <p:cNvPr name="Freeform 27" id="27"/>
            <p:cNvSpPr/>
            <p:nvPr/>
          </p:nvSpPr>
          <p:spPr>
            <a:xfrm flipH="false" flipV="false" rot="0">
              <a:off x="4021497" y="78674"/>
              <a:ext cx="799254" cy="811961"/>
            </a:xfrm>
            <a:custGeom>
              <a:avLst/>
              <a:gdLst/>
              <a:ahLst/>
              <a:cxnLst/>
              <a:rect r="r" b="b" t="t" l="l"/>
              <a:pathLst>
                <a:path h="811961" w="799254">
                  <a:moveTo>
                    <a:pt x="0" y="0"/>
                  </a:moveTo>
                  <a:lnTo>
                    <a:pt x="799254" y="0"/>
                  </a:lnTo>
                  <a:lnTo>
                    <a:pt x="799254" y="811961"/>
                  </a:lnTo>
                  <a:lnTo>
                    <a:pt x="0" y="8119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-794" t="0" r="-794" b="0"/>
              </a:stretch>
            </a:blipFill>
          </p:spPr>
        </p:sp>
        <p:sp>
          <p:nvSpPr>
            <p:cNvPr name="Freeform 28" id="28"/>
            <p:cNvSpPr/>
            <p:nvPr/>
          </p:nvSpPr>
          <p:spPr>
            <a:xfrm flipH="false" flipV="false" rot="0">
              <a:off x="2171813" y="88815"/>
              <a:ext cx="779289" cy="791679"/>
            </a:xfrm>
            <a:custGeom>
              <a:avLst/>
              <a:gdLst/>
              <a:ahLst/>
              <a:cxnLst/>
              <a:rect r="r" b="b" t="t" l="l"/>
              <a:pathLst>
                <a:path h="791679" w="779289">
                  <a:moveTo>
                    <a:pt x="0" y="0"/>
                  </a:moveTo>
                  <a:lnTo>
                    <a:pt x="779289" y="0"/>
                  </a:lnTo>
                  <a:lnTo>
                    <a:pt x="779289" y="791679"/>
                  </a:lnTo>
                  <a:lnTo>
                    <a:pt x="0" y="7916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-794" t="0" r="-794" b="0"/>
              </a:stretch>
            </a:blipFill>
          </p:spPr>
        </p:sp>
        <p:sp>
          <p:nvSpPr>
            <p:cNvPr name="Freeform 29" id="29"/>
            <p:cNvSpPr/>
            <p:nvPr/>
          </p:nvSpPr>
          <p:spPr>
            <a:xfrm flipH="false" flipV="false" rot="0">
              <a:off x="1206111" y="9813"/>
              <a:ext cx="900039" cy="914348"/>
            </a:xfrm>
            <a:custGeom>
              <a:avLst/>
              <a:gdLst/>
              <a:ahLst/>
              <a:cxnLst/>
              <a:rect r="r" b="b" t="t" l="l"/>
              <a:pathLst>
                <a:path h="914348" w="900039">
                  <a:moveTo>
                    <a:pt x="0" y="0"/>
                  </a:moveTo>
                  <a:lnTo>
                    <a:pt x="900039" y="0"/>
                  </a:lnTo>
                  <a:lnTo>
                    <a:pt x="900039" y="914348"/>
                  </a:lnTo>
                  <a:lnTo>
                    <a:pt x="0" y="9143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-794" t="0" r="-794" b="0"/>
              </a:stretch>
            </a:blipFill>
          </p:spPr>
        </p:sp>
        <p:sp>
          <p:nvSpPr>
            <p:cNvPr name="Freeform 30" id="30"/>
            <p:cNvSpPr/>
            <p:nvPr/>
          </p:nvSpPr>
          <p:spPr>
            <a:xfrm flipH="false" flipV="false" rot="0">
              <a:off x="314140" y="57794"/>
              <a:ext cx="848448" cy="849068"/>
            </a:xfrm>
            <a:custGeom>
              <a:avLst/>
              <a:gdLst/>
              <a:ahLst/>
              <a:cxnLst/>
              <a:rect r="r" b="b" t="t" l="l"/>
              <a:pathLst>
                <a:path h="849068" w="848448">
                  <a:moveTo>
                    <a:pt x="0" y="0"/>
                  </a:moveTo>
                  <a:lnTo>
                    <a:pt x="848448" y="0"/>
                  </a:lnTo>
                  <a:lnTo>
                    <a:pt x="848448" y="849068"/>
                  </a:lnTo>
                  <a:lnTo>
                    <a:pt x="0" y="8490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 l="-21047" t="0" r="-19900" b="0"/>
              </a:stretch>
            </a:blipFill>
          </p:spPr>
        </p:sp>
        <p:sp>
          <p:nvSpPr>
            <p:cNvPr name="Freeform 31" id="31"/>
            <p:cNvSpPr/>
            <p:nvPr/>
          </p:nvSpPr>
          <p:spPr>
            <a:xfrm flipH="false" flipV="false" rot="0">
              <a:off x="2994916" y="23506"/>
              <a:ext cx="900655" cy="900655"/>
            </a:xfrm>
            <a:custGeom>
              <a:avLst/>
              <a:gdLst/>
              <a:ahLst/>
              <a:cxnLst/>
              <a:rect r="r" b="b" t="t" l="l"/>
              <a:pathLst>
                <a:path h="900655" w="900655">
                  <a:moveTo>
                    <a:pt x="0" y="0"/>
                  </a:moveTo>
                  <a:lnTo>
                    <a:pt x="900655" y="0"/>
                  </a:lnTo>
                  <a:lnTo>
                    <a:pt x="900655" y="900655"/>
                  </a:lnTo>
                  <a:lnTo>
                    <a:pt x="0" y="9006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8673132"/>
            <a:ext cx="18288000" cy="1613868"/>
            <a:chOff x="0" y="0"/>
            <a:chExt cx="4816593" cy="42505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425052"/>
            </a:xfrm>
            <a:custGeom>
              <a:avLst/>
              <a:gdLst/>
              <a:ahLst/>
              <a:cxnLst/>
              <a:rect r="r" b="b" t="t" l="l"/>
              <a:pathLst>
                <a:path h="425052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425052"/>
                  </a:lnTo>
                  <a:lnTo>
                    <a:pt x="0" y="425052"/>
                  </a:lnTo>
                  <a:close/>
                </a:path>
              </a:pathLst>
            </a:custGeom>
            <a:gradFill rotWithShape="true">
              <a:gsLst>
                <a:gs pos="0">
                  <a:srgbClr val="004191">
                    <a:alpha val="100000"/>
                  </a:srgbClr>
                </a:gs>
                <a:gs pos="50000">
                  <a:srgbClr val="2974BE">
                    <a:alpha val="100000"/>
                  </a:srgbClr>
                </a:gs>
                <a:gs pos="100000">
                  <a:srgbClr val="73A6D8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4816593" cy="4822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455311" y="1607096"/>
            <a:ext cx="8555840" cy="14452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1366"/>
              </a:lnSpc>
              <a:spcBef>
                <a:spcPct val="0"/>
              </a:spcBef>
            </a:pPr>
            <a:r>
              <a:rPr lang="en-US" b="true" sz="9551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Kesimpulan: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113547" y="8190029"/>
            <a:ext cx="5404344" cy="945727"/>
            <a:chOff x="0" y="0"/>
            <a:chExt cx="1055668" cy="18473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055668" cy="184735"/>
            </a:xfrm>
            <a:custGeom>
              <a:avLst/>
              <a:gdLst/>
              <a:ahLst/>
              <a:cxnLst/>
              <a:rect r="r" b="b" t="t" l="l"/>
              <a:pathLst>
                <a:path h="184735" w="1055668">
                  <a:moveTo>
                    <a:pt x="92368" y="0"/>
                  </a:moveTo>
                  <a:lnTo>
                    <a:pt x="963301" y="0"/>
                  </a:lnTo>
                  <a:cubicBezTo>
                    <a:pt x="987798" y="0"/>
                    <a:pt x="1011292" y="9732"/>
                    <a:pt x="1028615" y="27054"/>
                  </a:cubicBezTo>
                  <a:cubicBezTo>
                    <a:pt x="1045937" y="44376"/>
                    <a:pt x="1055668" y="67870"/>
                    <a:pt x="1055668" y="92368"/>
                  </a:cubicBezTo>
                  <a:lnTo>
                    <a:pt x="1055668" y="92368"/>
                  </a:lnTo>
                  <a:cubicBezTo>
                    <a:pt x="1055668" y="143381"/>
                    <a:pt x="1014314" y="184735"/>
                    <a:pt x="963301" y="184735"/>
                  </a:cubicBezTo>
                  <a:lnTo>
                    <a:pt x="92368" y="184735"/>
                  </a:lnTo>
                  <a:cubicBezTo>
                    <a:pt x="67870" y="184735"/>
                    <a:pt x="44376" y="175004"/>
                    <a:pt x="27054" y="157682"/>
                  </a:cubicBezTo>
                  <a:cubicBezTo>
                    <a:pt x="9732" y="140359"/>
                    <a:pt x="0" y="116865"/>
                    <a:pt x="0" y="92368"/>
                  </a:cubicBezTo>
                  <a:lnTo>
                    <a:pt x="0" y="92368"/>
                  </a:lnTo>
                  <a:cubicBezTo>
                    <a:pt x="0" y="67870"/>
                    <a:pt x="9732" y="44376"/>
                    <a:pt x="27054" y="27054"/>
                  </a:cubicBezTo>
                  <a:cubicBezTo>
                    <a:pt x="44376" y="9732"/>
                    <a:pt x="67870" y="0"/>
                    <a:pt x="92368" y="0"/>
                  </a:cubicBezTo>
                  <a:close/>
                </a:path>
              </a:pathLst>
            </a:custGeom>
            <a:solidFill>
              <a:srgbClr val="FFFFFF"/>
            </a:solidFill>
            <a:ln w="19050" cap="rnd">
              <a:solidFill>
                <a:srgbClr val="044796"/>
              </a:soli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1055668" cy="2418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true" rot="10613584">
            <a:off x="6988214" y="8929394"/>
            <a:ext cx="2263269" cy="2715213"/>
          </a:xfrm>
          <a:custGeom>
            <a:avLst/>
            <a:gdLst/>
            <a:ahLst/>
            <a:cxnLst/>
            <a:rect r="r" b="b" t="t" l="l"/>
            <a:pathLst>
              <a:path h="2715213" w="2263269">
                <a:moveTo>
                  <a:pt x="0" y="2715212"/>
                </a:moveTo>
                <a:lnTo>
                  <a:pt x="2263269" y="2715212"/>
                </a:lnTo>
                <a:lnTo>
                  <a:pt x="2263269" y="0"/>
                </a:lnTo>
                <a:lnTo>
                  <a:pt x="0" y="0"/>
                </a:lnTo>
                <a:lnTo>
                  <a:pt x="0" y="2715212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71078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9584540" y="7063407"/>
            <a:ext cx="371475" cy="371475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dash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1123468" y="8450561"/>
            <a:ext cx="5384502" cy="4627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39"/>
              </a:lnSpc>
            </a:pPr>
            <a:r>
              <a:rPr lang="en-US" b="true" sz="3370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See You Next Time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55311" y="3154066"/>
            <a:ext cx="8868090" cy="45002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14085" indent="-307042" lvl="1">
              <a:lnSpc>
                <a:spcPts val="3982"/>
              </a:lnSpc>
              <a:buAutoNum type="arabicPeriod" startAt="1"/>
            </a:pPr>
            <a:r>
              <a:rPr lang="en-US" sz="2844">
                <a:solidFill>
                  <a:srgbClr val="000000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Data penumpang BPS Sumsel </a:t>
            </a:r>
            <a:r>
              <a:rPr lang="en-US" b="true" sz="2844">
                <a:solidFill>
                  <a:srgbClr val="000000">
                    <a:alpha val="80000"/>
                  </a:srgbClr>
                </a:solidFill>
                <a:latin typeface="Poppins Bold"/>
                <a:ea typeface="Poppins Bold"/>
                <a:cs typeface="Poppins Bold"/>
                <a:sym typeface="Poppins Bold"/>
              </a:rPr>
              <a:t>berdistribusi Normal</a:t>
            </a:r>
            <a:r>
              <a:rPr lang="en-US" sz="2844">
                <a:solidFill>
                  <a:srgbClr val="000000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 meskipun terdampak pandemi.</a:t>
            </a:r>
          </a:p>
          <a:p>
            <a:pPr algn="l" marL="614085" indent="-307042" lvl="1">
              <a:lnSpc>
                <a:spcPts val="3982"/>
              </a:lnSpc>
              <a:spcBef>
                <a:spcPct val="0"/>
              </a:spcBef>
              <a:buAutoNum type="arabicPeriod" startAt="1"/>
            </a:pPr>
            <a:r>
              <a:rPr lang="en-US" sz="2844">
                <a:solidFill>
                  <a:srgbClr val="000000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Ketiga metod</a:t>
            </a:r>
            <a:r>
              <a:rPr lang="en-US" sz="2844" strike="noStrike" u="none">
                <a:solidFill>
                  <a:srgbClr val="000000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e simulasi </a:t>
            </a:r>
            <a:r>
              <a:rPr lang="en-US" b="true" sz="2844" strike="noStrike" u="none">
                <a:solidFill>
                  <a:srgbClr val="000000">
                    <a:alpha val="80000"/>
                  </a:srgbClr>
                </a:solidFill>
                <a:latin typeface="Poppins Bold"/>
                <a:ea typeface="Poppins Bold"/>
                <a:cs typeface="Poppins Bold"/>
                <a:sym typeface="Poppins Bold"/>
              </a:rPr>
              <a:t>terbukti Valid </a:t>
            </a:r>
            <a:r>
              <a:rPr lang="en-US" sz="2844" strike="noStrike" u="none">
                <a:solidFill>
                  <a:srgbClr val="000000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secara statistik.</a:t>
            </a:r>
          </a:p>
          <a:p>
            <a:pPr algn="l" marL="614085" indent="-307042" lvl="1">
              <a:lnSpc>
                <a:spcPts val="3982"/>
              </a:lnSpc>
              <a:spcBef>
                <a:spcPct val="0"/>
              </a:spcBef>
              <a:buAutoNum type="arabicPeriod" startAt="1"/>
            </a:pPr>
            <a:r>
              <a:rPr lang="en-US" b="true" sz="2844" strike="noStrike" u="none">
                <a:solidFill>
                  <a:srgbClr val="000000">
                    <a:alpha val="80000"/>
                  </a:srgbClr>
                </a:solidFill>
                <a:latin typeface="Poppins Bold"/>
                <a:ea typeface="Poppins Bold"/>
                <a:cs typeface="Poppins Bold"/>
                <a:sym typeface="Poppins Bold"/>
              </a:rPr>
              <a:t>Metode Box-Muller</a:t>
            </a:r>
            <a:r>
              <a:rPr lang="en-US" sz="2844" strike="noStrike" u="none">
                <a:solidFill>
                  <a:srgbClr val="000000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 direkome</a:t>
            </a:r>
            <a:r>
              <a:rPr lang="en-US" sz="2844" strike="noStrike" u="none">
                <a:solidFill>
                  <a:srgbClr val="000000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n</a:t>
            </a:r>
            <a:r>
              <a:rPr lang="en-US" sz="2844" strike="noStrike" u="none">
                <a:solidFill>
                  <a:srgbClr val="000000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dasikan</a:t>
            </a:r>
            <a:r>
              <a:rPr lang="en-US" sz="2844" strike="noStrike" u="none">
                <a:solidFill>
                  <a:srgbClr val="000000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 sebagai </a:t>
            </a:r>
            <a:r>
              <a:rPr lang="en-US" b="true" sz="2844" strike="noStrike" u="none">
                <a:solidFill>
                  <a:srgbClr val="000000">
                    <a:alpha val="80000"/>
                  </a:srgbClr>
                </a:solidFill>
                <a:latin typeface="Poppins Bold"/>
                <a:ea typeface="Poppins Bold"/>
                <a:cs typeface="Poppins Bold"/>
                <a:sym typeface="Poppins Bold"/>
              </a:rPr>
              <a:t>metode terbaik</a:t>
            </a:r>
            <a:r>
              <a:rPr lang="en-US" sz="2844" strike="noStrike" u="none">
                <a:solidFill>
                  <a:srgbClr val="000000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 karena paling </a:t>
            </a:r>
            <a:r>
              <a:rPr lang="en-US" b="true" sz="2844" strike="noStrike" u="none">
                <a:solidFill>
                  <a:srgbClr val="000000">
                    <a:alpha val="80000"/>
                  </a:srgbClr>
                </a:solidFill>
                <a:latin typeface="Poppins Bold"/>
                <a:ea typeface="Poppins Bold"/>
                <a:cs typeface="Poppins Bold"/>
                <a:sym typeface="Poppins Bold"/>
              </a:rPr>
              <a:t>robust</a:t>
            </a:r>
            <a:r>
              <a:rPr lang="en-US" sz="2844" strike="noStrike" u="none">
                <a:solidFill>
                  <a:srgbClr val="000000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 dalam menjaga </a:t>
            </a:r>
            <a:r>
              <a:rPr lang="en-US" b="true" sz="2844" strike="noStrike" u="none">
                <a:solidFill>
                  <a:srgbClr val="000000">
                    <a:alpha val="80000"/>
                  </a:srgbClr>
                </a:solidFill>
                <a:latin typeface="Poppins Bold"/>
                <a:ea typeface="Poppins Bold"/>
                <a:cs typeface="Poppins Bold"/>
                <a:sym typeface="Poppins Bold"/>
              </a:rPr>
              <a:t>presisi rata-rata dan variabil</a:t>
            </a:r>
            <a:r>
              <a:rPr lang="en-US" b="true" sz="2844" strike="noStrike" u="none">
                <a:solidFill>
                  <a:srgbClr val="000000">
                    <a:alpha val="80000"/>
                  </a:srgbClr>
                </a:solidFill>
                <a:latin typeface="Poppins Bold"/>
                <a:ea typeface="Poppins Bold"/>
                <a:cs typeface="Poppins Bold"/>
                <a:sym typeface="Poppins Bold"/>
              </a:rPr>
              <a:t>i</a:t>
            </a:r>
            <a:r>
              <a:rPr lang="en-US" b="true" sz="2844" strike="noStrike" u="none">
                <a:solidFill>
                  <a:srgbClr val="000000">
                    <a:alpha val="80000"/>
                  </a:srgbClr>
                </a:solidFill>
                <a:latin typeface="Poppins Bold"/>
                <a:ea typeface="Poppins Bold"/>
                <a:cs typeface="Poppins Bold"/>
                <a:sym typeface="Poppins Bold"/>
              </a:rPr>
              <a:t>tas</a:t>
            </a:r>
            <a:r>
              <a:rPr lang="en-US" b="true" sz="2844" strike="noStrike" u="none">
                <a:solidFill>
                  <a:srgbClr val="000000">
                    <a:alpha val="80000"/>
                  </a:srgbClr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n-US" b="true" sz="2844" strike="noStrike" u="none">
                <a:solidFill>
                  <a:srgbClr val="000000">
                    <a:alpha val="80000"/>
                  </a:srgbClr>
                </a:solidFill>
                <a:latin typeface="Poppins Bold"/>
                <a:ea typeface="Poppins Bold"/>
                <a:cs typeface="Poppins Bold"/>
                <a:sym typeface="Poppins Bold"/>
              </a:rPr>
              <a:t>da</a:t>
            </a:r>
            <a:r>
              <a:rPr lang="en-US" b="true" sz="2844" strike="noStrike" u="none">
                <a:solidFill>
                  <a:srgbClr val="000000">
                    <a:alpha val="80000"/>
                  </a:srgbClr>
                </a:solidFill>
                <a:latin typeface="Poppins Bold"/>
                <a:ea typeface="Poppins Bold"/>
                <a:cs typeface="Poppins Bold"/>
                <a:sym typeface="Poppins Bold"/>
              </a:rPr>
              <a:t>ta</a:t>
            </a:r>
            <a:r>
              <a:rPr lang="en-US" sz="2844" strike="noStrike" u="none">
                <a:solidFill>
                  <a:srgbClr val="000000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</a:p>
          <a:p>
            <a:pPr algn="l" marL="0" indent="0" lvl="0">
              <a:lnSpc>
                <a:spcPts val="3982"/>
              </a:lnSpc>
              <a:spcBef>
                <a:spcPct val="0"/>
              </a:spcBef>
            </a:pPr>
          </a:p>
        </p:txBody>
      </p:sp>
      <p:grpSp>
        <p:nvGrpSpPr>
          <p:cNvPr name="Group 15" id="15"/>
          <p:cNvGrpSpPr/>
          <p:nvPr/>
        </p:nvGrpSpPr>
        <p:grpSpPr>
          <a:xfrm rot="0">
            <a:off x="455311" y="501186"/>
            <a:ext cx="3878464" cy="723492"/>
            <a:chOff x="0" y="0"/>
            <a:chExt cx="5171285" cy="964657"/>
          </a:xfrm>
        </p:grpSpPr>
        <p:grpSp>
          <p:nvGrpSpPr>
            <p:cNvPr name="Group 16" id="16"/>
            <p:cNvGrpSpPr/>
            <p:nvPr/>
          </p:nvGrpSpPr>
          <p:grpSpPr>
            <a:xfrm rot="0">
              <a:off x="0" y="0"/>
              <a:ext cx="5171285" cy="964657"/>
              <a:chOff x="0" y="0"/>
              <a:chExt cx="1171966" cy="218620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1171966" cy="218620"/>
              </a:xfrm>
              <a:custGeom>
                <a:avLst/>
                <a:gdLst/>
                <a:ahLst/>
                <a:cxnLst/>
                <a:rect r="r" b="b" t="t" l="l"/>
                <a:pathLst>
                  <a:path h="218620" w="1171966">
                    <a:moveTo>
                      <a:pt x="109310" y="0"/>
                    </a:moveTo>
                    <a:lnTo>
                      <a:pt x="1062656" y="0"/>
                    </a:lnTo>
                    <a:cubicBezTo>
                      <a:pt x="1123026" y="0"/>
                      <a:pt x="1171966" y="48940"/>
                      <a:pt x="1171966" y="109310"/>
                    </a:cubicBezTo>
                    <a:lnTo>
                      <a:pt x="1171966" y="109310"/>
                    </a:lnTo>
                    <a:cubicBezTo>
                      <a:pt x="1171966" y="169680"/>
                      <a:pt x="1123026" y="218620"/>
                      <a:pt x="1062656" y="218620"/>
                    </a:cubicBezTo>
                    <a:lnTo>
                      <a:pt x="109310" y="218620"/>
                    </a:lnTo>
                    <a:cubicBezTo>
                      <a:pt x="48940" y="218620"/>
                      <a:pt x="0" y="169680"/>
                      <a:pt x="0" y="109310"/>
                    </a:cubicBezTo>
                    <a:lnTo>
                      <a:pt x="0" y="109310"/>
                    </a:lnTo>
                    <a:cubicBezTo>
                      <a:pt x="0" y="48940"/>
                      <a:pt x="48940" y="0"/>
                      <a:pt x="109310" y="0"/>
                    </a:cubicBezTo>
                    <a:close/>
                  </a:path>
                </a:pathLst>
              </a:custGeom>
              <a:solidFill>
                <a:srgbClr val="FEFEFE"/>
              </a:solidFill>
              <a:ln w="9525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0" y="0"/>
                <a:ext cx="1171966" cy="218620"/>
              </a:xfrm>
              <a:prstGeom prst="rect">
                <a:avLst/>
              </a:prstGeom>
            </p:spPr>
            <p:txBody>
              <a:bodyPr anchor="ctr" rtlCol="false" tIns="177985" lIns="177985" bIns="177985" rIns="177985"/>
              <a:lstStyle/>
              <a:p>
                <a:pPr algn="ctr">
                  <a:lnSpc>
                    <a:spcPts val="698"/>
                  </a:lnSpc>
                </a:pPr>
              </a:p>
            </p:txBody>
          </p:sp>
        </p:grpSp>
        <p:sp>
          <p:nvSpPr>
            <p:cNvPr name="Freeform 19" id="19"/>
            <p:cNvSpPr/>
            <p:nvPr/>
          </p:nvSpPr>
          <p:spPr>
            <a:xfrm flipH="false" flipV="false" rot="0">
              <a:off x="4021497" y="78674"/>
              <a:ext cx="799254" cy="811961"/>
            </a:xfrm>
            <a:custGeom>
              <a:avLst/>
              <a:gdLst/>
              <a:ahLst/>
              <a:cxnLst/>
              <a:rect r="r" b="b" t="t" l="l"/>
              <a:pathLst>
                <a:path h="811961" w="799254">
                  <a:moveTo>
                    <a:pt x="0" y="0"/>
                  </a:moveTo>
                  <a:lnTo>
                    <a:pt x="799254" y="0"/>
                  </a:lnTo>
                  <a:lnTo>
                    <a:pt x="799254" y="811961"/>
                  </a:lnTo>
                  <a:lnTo>
                    <a:pt x="0" y="8119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794" t="0" r="-794" b="0"/>
              </a:stretch>
            </a:blip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2171813" y="88815"/>
              <a:ext cx="779289" cy="791679"/>
            </a:xfrm>
            <a:custGeom>
              <a:avLst/>
              <a:gdLst/>
              <a:ahLst/>
              <a:cxnLst/>
              <a:rect r="r" b="b" t="t" l="l"/>
              <a:pathLst>
                <a:path h="791679" w="779289">
                  <a:moveTo>
                    <a:pt x="0" y="0"/>
                  </a:moveTo>
                  <a:lnTo>
                    <a:pt x="779289" y="0"/>
                  </a:lnTo>
                  <a:lnTo>
                    <a:pt x="779289" y="791679"/>
                  </a:lnTo>
                  <a:lnTo>
                    <a:pt x="0" y="7916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794" t="0" r="-794" b="0"/>
              </a:stretch>
            </a:blip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1206111" y="9813"/>
              <a:ext cx="900039" cy="914348"/>
            </a:xfrm>
            <a:custGeom>
              <a:avLst/>
              <a:gdLst/>
              <a:ahLst/>
              <a:cxnLst/>
              <a:rect r="r" b="b" t="t" l="l"/>
              <a:pathLst>
                <a:path h="914348" w="900039">
                  <a:moveTo>
                    <a:pt x="0" y="0"/>
                  </a:moveTo>
                  <a:lnTo>
                    <a:pt x="900039" y="0"/>
                  </a:lnTo>
                  <a:lnTo>
                    <a:pt x="900039" y="914348"/>
                  </a:lnTo>
                  <a:lnTo>
                    <a:pt x="0" y="9143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794" t="0" r="-794" b="0"/>
              </a:stretch>
            </a:blip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314140" y="57794"/>
              <a:ext cx="848448" cy="849068"/>
            </a:xfrm>
            <a:custGeom>
              <a:avLst/>
              <a:gdLst/>
              <a:ahLst/>
              <a:cxnLst/>
              <a:rect r="r" b="b" t="t" l="l"/>
              <a:pathLst>
                <a:path h="849068" w="848448">
                  <a:moveTo>
                    <a:pt x="0" y="0"/>
                  </a:moveTo>
                  <a:lnTo>
                    <a:pt x="848448" y="0"/>
                  </a:lnTo>
                  <a:lnTo>
                    <a:pt x="848448" y="849068"/>
                  </a:lnTo>
                  <a:lnTo>
                    <a:pt x="0" y="8490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21047" t="0" r="-19900" b="0"/>
              </a:stretch>
            </a:blip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2994916" y="23506"/>
              <a:ext cx="900655" cy="900655"/>
            </a:xfrm>
            <a:custGeom>
              <a:avLst/>
              <a:gdLst/>
              <a:ahLst/>
              <a:cxnLst/>
              <a:rect r="r" b="b" t="t" l="l"/>
              <a:pathLst>
                <a:path h="900655" w="900655">
                  <a:moveTo>
                    <a:pt x="0" y="0"/>
                  </a:moveTo>
                  <a:lnTo>
                    <a:pt x="900655" y="0"/>
                  </a:lnTo>
                  <a:lnTo>
                    <a:pt x="900655" y="900655"/>
                  </a:lnTo>
                  <a:lnTo>
                    <a:pt x="0" y="9006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</p:spPr>
        </p:sp>
      </p:grpSp>
      <p:sp>
        <p:nvSpPr>
          <p:cNvPr name="Freeform 24" id="24"/>
          <p:cNvSpPr/>
          <p:nvPr/>
        </p:nvSpPr>
        <p:spPr>
          <a:xfrm flipH="false" flipV="false" rot="289512">
            <a:off x="8812433" y="240792"/>
            <a:ext cx="14655848" cy="8894242"/>
          </a:xfrm>
          <a:custGeom>
            <a:avLst/>
            <a:gdLst/>
            <a:ahLst/>
            <a:cxnLst/>
            <a:rect r="r" b="b" t="t" l="l"/>
            <a:pathLst>
              <a:path h="8894242" w="14655848">
                <a:moveTo>
                  <a:pt x="0" y="0"/>
                </a:moveTo>
                <a:lnTo>
                  <a:pt x="14655848" y="0"/>
                </a:lnTo>
                <a:lnTo>
                  <a:pt x="14655848" y="8894242"/>
                </a:lnTo>
                <a:lnTo>
                  <a:pt x="0" y="889424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7351" t="-1962" r="0" b="-1962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8267357"/>
            <a:ext cx="18288000" cy="2019643"/>
            <a:chOff x="0" y="0"/>
            <a:chExt cx="4816593" cy="53192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531923"/>
            </a:xfrm>
            <a:custGeom>
              <a:avLst/>
              <a:gdLst/>
              <a:ahLst/>
              <a:cxnLst/>
              <a:rect r="r" b="b" t="t" l="l"/>
              <a:pathLst>
                <a:path h="53192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531923"/>
                  </a:lnTo>
                  <a:lnTo>
                    <a:pt x="0" y="531923"/>
                  </a:lnTo>
                  <a:close/>
                </a:path>
              </a:pathLst>
            </a:custGeom>
            <a:gradFill rotWithShape="true">
              <a:gsLst>
                <a:gs pos="0">
                  <a:srgbClr val="004191">
                    <a:alpha val="100000"/>
                  </a:srgbClr>
                </a:gs>
                <a:gs pos="50000">
                  <a:srgbClr val="2974BE">
                    <a:alpha val="100000"/>
                  </a:srgbClr>
                </a:gs>
                <a:gs pos="100000">
                  <a:srgbClr val="73A6D8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4816593" cy="5890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true" rot="10613584">
            <a:off x="16130664" y="3997176"/>
            <a:ext cx="2263269" cy="2715213"/>
          </a:xfrm>
          <a:custGeom>
            <a:avLst/>
            <a:gdLst/>
            <a:ahLst/>
            <a:cxnLst/>
            <a:rect r="r" b="b" t="t" l="l"/>
            <a:pathLst>
              <a:path h="2715213" w="2263269">
                <a:moveTo>
                  <a:pt x="0" y="2715212"/>
                </a:moveTo>
                <a:lnTo>
                  <a:pt x="2263269" y="2715212"/>
                </a:lnTo>
                <a:lnTo>
                  <a:pt x="2263269" y="0"/>
                </a:lnTo>
                <a:lnTo>
                  <a:pt x="0" y="0"/>
                </a:lnTo>
                <a:lnTo>
                  <a:pt x="0" y="2715212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71078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9144000" y="5354782"/>
            <a:ext cx="371475" cy="371475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44796"/>
              </a:solidFill>
              <a:prstDash val="dash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6691888" y="2476929"/>
            <a:ext cx="371475" cy="371475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44796"/>
              </a:solidFill>
              <a:prstDash val="dash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017370" y="1553872"/>
            <a:ext cx="10868670" cy="10661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329"/>
              </a:lnSpc>
              <a:spcBef>
                <a:spcPct val="0"/>
              </a:spcBef>
            </a:pPr>
            <a:r>
              <a:rPr lang="en-US" b="true" sz="6999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L</a:t>
            </a:r>
            <a:r>
              <a:rPr lang="en-US" b="true" sz="6999" strike="noStrike" u="none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ata</a:t>
            </a:r>
            <a:r>
              <a:rPr lang="en-US" b="true" sz="6999" strike="noStrike" u="none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r</a:t>
            </a:r>
            <a:r>
              <a:rPr lang="en-US" b="true" sz="6999" strike="noStrike" u="none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</a:t>
            </a:r>
            <a:r>
              <a:rPr lang="en-US" b="true" sz="6999" strike="noStrike" u="none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B</a:t>
            </a:r>
            <a:r>
              <a:rPr lang="en-US" b="true" sz="6999" strike="noStrike" u="none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e</a:t>
            </a:r>
            <a:r>
              <a:rPr lang="en-US" b="true" sz="6999" strike="noStrike" u="none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laka</a:t>
            </a:r>
            <a:r>
              <a:rPr lang="en-US" b="true" sz="6999" strike="noStrike" u="none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n</a:t>
            </a:r>
            <a:r>
              <a:rPr lang="en-US" b="true" sz="6999" strike="noStrike" u="none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g Ma</a:t>
            </a:r>
            <a:r>
              <a:rPr lang="en-US" b="true" sz="6999" strike="noStrike" u="none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</a:t>
            </a:r>
            <a:r>
              <a:rPr lang="en-US" b="true" sz="6999" strike="noStrike" u="none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alah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6691888" y="9101138"/>
            <a:ext cx="567412" cy="342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624"/>
              </a:lnSpc>
            </a:pPr>
            <a:r>
              <a:rPr lang="en-US" b="true" sz="2499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02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17370" y="3077861"/>
            <a:ext cx="15663188" cy="52613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</a:p>
          <a:p>
            <a:pPr algn="l" marL="539749" indent="-269875" lvl="1">
              <a:lnSpc>
                <a:spcPts val="3499"/>
              </a:lnSpc>
              <a:spcBef>
                <a:spcPct val="0"/>
              </a:spcBef>
              <a:buFont typeface="Arial"/>
              <a:buChar char="•"/>
            </a:pPr>
            <a:r>
              <a:rPr lang="en-US" sz="2499">
                <a:solidFill>
                  <a:srgbClr val="000000">
                    <a:alpha val="66667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U</a:t>
            </a:r>
            <a:r>
              <a:rPr lang="en-US" sz="2499">
                <a:solidFill>
                  <a:srgbClr val="000000">
                    <a:alpha val="66667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rgensi Transpor</a:t>
            </a:r>
            <a:r>
              <a:rPr lang="en-US" sz="2499" strike="noStrike" u="none">
                <a:solidFill>
                  <a:srgbClr val="000000">
                    <a:alpha val="66667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tasi: </a:t>
            </a:r>
            <a:r>
              <a:rPr lang="en-US" b="true" sz="2499" strike="noStrike" u="none">
                <a:solidFill>
                  <a:srgbClr val="000000">
                    <a:alpha val="66667"/>
                  </a:srgbClr>
                </a:solidFill>
                <a:latin typeface="Poppins Bold"/>
                <a:ea typeface="Poppins Bold"/>
                <a:cs typeface="Poppins Bold"/>
                <a:sym typeface="Poppins Bold"/>
              </a:rPr>
              <a:t>Angkutan uda</a:t>
            </a:r>
            <a:r>
              <a:rPr lang="en-US" b="true" sz="2499" strike="noStrike" u="none">
                <a:solidFill>
                  <a:srgbClr val="000000">
                    <a:alpha val="66667"/>
                  </a:srgbClr>
                </a:solidFill>
                <a:latin typeface="Poppins Bold"/>
                <a:ea typeface="Poppins Bold"/>
                <a:cs typeface="Poppins Bold"/>
                <a:sym typeface="Poppins Bold"/>
              </a:rPr>
              <a:t>ra</a:t>
            </a:r>
            <a:r>
              <a:rPr lang="en-US" b="true" sz="2499" strike="noStrike" u="none">
                <a:solidFill>
                  <a:srgbClr val="000000">
                    <a:alpha val="66667"/>
                  </a:srgbClr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n-US" b="true" sz="2499" strike="noStrike" u="none">
                <a:solidFill>
                  <a:srgbClr val="000000">
                    <a:alpha val="66667"/>
                  </a:srgbClr>
                </a:solidFill>
                <a:latin typeface="Poppins Bold"/>
                <a:ea typeface="Poppins Bold"/>
                <a:cs typeface="Poppins Bold"/>
                <a:sym typeface="Poppins Bold"/>
              </a:rPr>
              <a:t>v</a:t>
            </a:r>
            <a:r>
              <a:rPr lang="en-US" b="true" sz="2499" strike="noStrike" u="none">
                <a:solidFill>
                  <a:srgbClr val="000000">
                    <a:alpha val="66667"/>
                  </a:srgbClr>
                </a:solidFill>
                <a:latin typeface="Poppins Bold"/>
                <a:ea typeface="Poppins Bold"/>
                <a:cs typeface="Poppins Bold"/>
                <a:sym typeface="Poppins Bold"/>
              </a:rPr>
              <a:t>ital</a:t>
            </a:r>
            <a:r>
              <a:rPr lang="en-US" sz="2499" strike="noStrike" u="none">
                <a:solidFill>
                  <a:srgbClr val="000000">
                    <a:alpha val="66667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 untuk ekonomi Sums</a:t>
            </a:r>
            <a:r>
              <a:rPr lang="en-US" sz="2499" strike="noStrike" u="none">
                <a:solidFill>
                  <a:srgbClr val="000000">
                    <a:alpha val="66667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el</a:t>
            </a:r>
            <a:r>
              <a:rPr lang="en-US" sz="2499" strike="noStrike" u="none">
                <a:solidFill>
                  <a:srgbClr val="000000">
                    <a:alpha val="66667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,</a:t>
            </a:r>
            <a:r>
              <a:rPr lang="en-US" sz="2499" strike="noStrike" u="none">
                <a:solidFill>
                  <a:srgbClr val="000000">
                    <a:alpha val="66667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 n</a:t>
            </a:r>
            <a:r>
              <a:rPr lang="en-US" sz="2499" strike="noStrike" u="none">
                <a:solidFill>
                  <a:srgbClr val="000000">
                    <a:alpha val="66667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a</a:t>
            </a:r>
            <a:r>
              <a:rPr lang="en-US" sz="2499" strike="noStrike" u="none">
                <a:solidFill>
                  <a:srgbClr val="000000">
                    <a:alpha val="66667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mu</a:t>
            </a:r>
            <a:r>
              <a:rPr lang="en-US" sz="2499" strike="noStrike" u="none">
                <a:solidFill>
                  <a:srgbClr val="000000">
                    <a:alpha val="66667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n</a:t>
            </a:r>
            <a:r>
              <a:rPr lang="en-US" sz="2499" strike="noStrike" u="none">
                <a:solidFill>
                  <a:srgbClr val="000000">
                    <a:alpha val="66667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 datan</a:t>
            </a:r>
            <a:r>
              <a:rPr lang="en-US" sz="2499" strike="noStrike" u="none">
                <a:solidFill>
                  <a:srgbClr val="000000">
                    <a:alpha val="66667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y</a:t>
            </a:r>
            <a:r>
              <a:rPr lang="en-US" sz="2499" strike="noStrike" u="none">
                <a:solidFill>
                  <a:srgbClr val="000000">
                    <a:alpha val="66667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a</a:t>
            </a:r>
            <a:r>
              <a:rPr lang="en-US" sz="2499" strike="noStrike" u="none">
                <a:solidFill>
                  <a:srgbClr val="000000">
                    <a:alpha val="66667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99" strike="noStrike" u="none">
                <a:solidFill>
                  <a:srgbClr val="000000">
                    <a:alpha val="66667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sangat </a:t>
            </a:r>
            <a:r>
              <a:rPr lang="en-US" b="true" sz="2499" strike="noStrike" u="none">
                <a:solidFill>
                  <a:srgbClr val="000000">
                    <a:alpha val="66667"/>
                  </a:srgbClr>
                </a:solidFill>
                <a:latin typeface="Poppins Bold"/>
                <a:ea typeface="Poppins Bold"/>
                <a:cs typeface="Poppins Bold"/>
                <a:sym typeface="Poppins Bold"/>
              </a:rPr>
              <a:t>fluktu</a:t>
            </a:r>
            <a:r>
              <a:rPr lang="en-US" b="true" sz="2499" strike="noStrike" u="none">
                <a:solidFill>
                  <a:srgbClr val="000000">
                    <a:alpha val="66667"/>
                  </a:srgbClr>
                </a:solidFill>
                <a:latin typeface="Poppins Bold"/>
                <a:ea typeface="Poppins Bold"/>
                <a:cs typeface="Poppins Bold"/>
                <a:sym typeface="Poppins Bold"/>
              </a:rPr>
              <a:t>atif (musiman &amp; shock pandemi COVID-19)</a:t>
            </a:r>
            <a:r>
              <a:rPr lang="en-US" sz="2499" strike="noStrike" u="none">
                <a:solidFill>
                  <a:srgbClr val="000000">
                    <a:alpha val="66667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</a:p>
          <a:p>
            <a:pPr algn="l" marL="539749" indent="-269875" lvl="1">
              <a:lnSpc>
                <a:spcPts val="3499"/>
              </a:lnSpc>
              <a:spcBef>
                <a:spcPct val="0"/>
              </a:spcBef>
              <a:buFont typeface="Arial"/>
              <a:buChar char="•"/>
            </a:pPr>
            <a:r>
              <a:rPr lang="en-US" sz="2499" strike="noStrike" u="none">
                <a:solidFill>
                  <a:srgbClr val="000000">
                    <a:alpha val="66667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Masalah: </a:t>
            </a:r>
            <a:r>
              <a:rPr lang="en-US" b="true" sz="2499" strike="noStrike" u="none">
                <a:solidFill>
                  <a:srgbClr val="000000">
                    <a:alpha val="66667"/>
                  </a:srgbClr>
                </a:solidFill>
                <a:latin typeface="Poppins Bold"/>
                <a:ea typeface="Poppins Bold"/>
                <a:cs typeface="Poppins Bold"/>
                <a:sym typeface="Poppins Bold"/>
              </a:rPr>
              <a:t>Pe</a:t>
            </a:r>
            <a:r>
              <a:rPr lang="en-US" b="true" sz="2499" strike="noStrike" u="none">
                <a:solidFill>
                  <a:srgbClr val="000000">
                    <a:alpha val="66667"/>
                  </a:srgbClr>
                </a:solidFill>
                <a:latin typeface="Poppins Bold"/>
                <a:ea typeface="Poppins Bold"/>
                <a:cs typeface="Poppins Bold"/>
                <a:sym typeface="Poppins Bold"/>
              </a:rPr>
              <a:t>r</a:t>
            </a:r>
            <a:r>
              <a:rPr lang="en-US" b="true" sz="2499" strike="noStrike" u="none">
                <a:solidFill>
                  <a:srgbClr val="000000">
                    <a:alpha val="66667"/>
                  </a:srgbClr>
                </a:solidFill>
                <a:latin typeface="Poppins Bold"/>
                <a:ea typeface="Poppins Bold"/>
                <a:cs typeface="Poppins Bold"/>
                <a:sym typeface="Poppins Bold"/>
              </a:rPr>
              <a:t>encanaa</a:t>
            </a:r>
            <a:r>
              <a:rPr lang="en-US" b="true" sz="2499" strike="noStrike" u="none">
                <a:solidFill>
                  <a:srgbClr val="000000">
                    <a:alpha val="66667"/>
                  </a:srgbClr>
                </a:solidFill>
                <a:latin typeface="Poppins Bold"/>
                <a:ea typeface="Poppins Bold"/>
                <a:cs typeface="Poppins Bold"/>
                <a:sym typeface="Poppins Bold"/>
              </a:rPr>
              <a:t>n </a:t>
            </a:r>
            <a:r>
              <a:rPr lang="en-US" b="true" sz="2499" strike="noStrike" u="none">
                <a:solidFill>
                  <a:srgbClr val="000000">
                    <a:alpha val="66667"/>
                  </a:srgbClr>
                </a:solidFill>
                <a:latin typeface="Poppins Bold"/>
                <a:ea typeface="Poppins Bold"/>
                <a:cs typeface="Poppins Bold"/>
                <a:sym typeface="Poppins Bold"/>
              </a:rPr>
              <a:t>o</a:t>
            </a:r>
            <a:r>
              <a:rPr lang="en-US" b="true" sz="2499" strike="noStrike" u="none">
                <a:solidFill>
                  <a:srgbClr val="000000">
                    <a:alpha val="66667"/>
                  </a:srgbClr>
                </a:solidFill>
                <a:latin typeface="Poppins Bold"/>
                <a:ea typeface="Poppins Bold"/>
                <a:cs typeface="Poppins Bold"/>
                <a:sym typeface="Poppins Bold"/>
              </a:rPr>
              <a:t>perasional bandara</a:t>
            </a:r>
            <a:r>
              <a:rPr lang="en-US" sz="2499" strike="noStrike" u="none">
                <a:solidFill>
                  <a:srgbClr val="000000">
                    <a:alpha val="66667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 (kapasitas/jadwal) s</a:t>
            </a:r>
            <a:r>
              <a:rPr lang="en-US" sz="2499" strike="noStrike" u="none">
                <a:solidFill>
                  <a:srgbClr val="000000">
                    <a:alpha val="66667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ulit dilakukan</a:t>
            </a:r>
            <a:r>
              <a:rPr lang="en-US" sz="2499" strike="noStrike" u="none">
                <a:solidFill>
                  <a:srgbClr val="000000">
                    <a:alpha val="66667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99" strike="noStrike" u="none">
                <a:solidFill>
                  <a:srgbClr val="000000">
                    <a:alpha val="66667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deng</a:t>
            </a:r>
            <a:r>
              <a:rPr lang="en-US" sz="2499" strike="noStrike" u="none">
                <a:solidFill>
                  <a:srgbClr val="000000">
                    <a:alpha val="66667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a</a:t>
            </a:r>
            <a:r>
              <a:rPr lang="en-US" sz="2499" strike="noStrike" u="none">
                <a:solidFill>
                  <a:srgbClr val="000000">
                    <a:alpha val="66667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n</a:t>
            </a:r>
            <a:r>
              <a:rPr lang="en-US" sz="2499" strike="noStrike" u="none">
                <a:solidFill>
                  <a:srgbClr val="000000">
                    <a:alpha val="66667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b="true" sz="2499" strike="noStrike" u="none">
                <a:solidFill>
                  <a:srgbClr val="000000">
                    <a:alpha val="66667"/>
                  </a:srgbClr>
                </a:solidFill>
                <a:latin typeface="Poppins Bold"/>
                <a:ea typeface="Poppins Bold"/>
                <a:cs typeface="Poppins Bold"/>
                <a:sym typeface="Poppins Bold"/>
              </a:rPr>
              <a:t>meto</a:t>
            </a:r>
            <a:r>
              <a:rPr lang="en-US" b="true" sz="2499" strike="noStrike" u="none">
                <a:solidFill>
                  <a:srgbClr val="000000">
                    <a:alpha val="66667"/>
                  </a:srgbClr>
                </a:solidFill>
                <a:latin typeface="Poppins Bold"/>
                <a:ea typeface="Poppins Bold"/>
                <a:cs typeface="Poppins Bold"/>
                <a:sym typeface="Poppins Bold"/>
              </a:rPr>
              <a:t>d</a:t>
            </a:r>
            <a:r>
              <a:rPr lang="en-US" b="true" sz="2499" strike="noStrike" u="none">
                <a:solidFill>
                  <a:srgbClr val="000000">
                    <a:alpha val="66667"/>
                  </a:srgbClr>
                </a:solidFill>
                <a:latin typeface="Poppins Bold"/>
                <a:ea typeface="Poppins Bold"/>
                <a:cs typeface="Poppins Bold"/>
                <a:sym typeface="Poppins Bold"/>
              </a:rPr>
              <a:t>e deterministik</a:t>
            </a:r>
            <a:r>
              <a:rPr lang="en-US" sz="2499" strike="noStrike" u="none">
                <a:solidFill>
                  <a:srgbClr val="000000">
                    <a:alpha val="66667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 ka</a:t>
            </a:r>
            <a:r>
              <a:rPr lang="en-US" sz="2499" strike="noStrike" u="none">
                <a:solidFill>
                  <a:srgbClr val="000000">
                    <a:alpha val="66667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rena ketidakpastian data yang tinggi.</a:t>
            </a:r>
          </a:p>
          <a:p>
            <a:pPr algn="l" marL="539749" indent="-269875" lvl="1">
              <a:lnSpc>
                <a:spcPts val="3499"/>
              </a:lnSpc>
              <a:spcBef>
                <a:spcPct val="0"/>
              </a:spcBef>
              <a:buFont typeface="Arial"/>
              <a:buChar char="•"/>
            </a:pPr>
            <a:r>
              <a:rPr lang="en-US" sz="2499" strike="noStrike" u="none">
                <a:solidFill>
                  <a:srgbClr val="000000">
                    <a:alpha val="66667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Solusi: </a:t>
            </a:r>
            <a:r>
              <a:rPr lang="en-US" b="true" sz="2499" strike="noStrike" u="none">
                <a:solidFill>
                  <a:srgbClr val="000000">
                    <a:alpha val="66667"/>
                  </a:srgbClr>
                </a:solidFill>
                <a:latin typeface="Poppins Bold"/>
                <a:ea typeface="Poppins Bold"/>
                <a:cs typeface="Poppins Bold"/>
                <a:sym typeface="Poppins Bold"/>
              </a:rPr>
              <a:t>Diperlukan simulasi Pembangkitan Bilangan Acak (Random Number Generation)</a:t>
            </a:r>
            <a:r>
              <a:rPr lang="en-US" sz="2499" strike="noStrike" u="none">
                <a:solidFill>
                  <a:srgbClr val="000000">
                    <a:alpha val="66667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 untuk m</a:t>
            </a:r>
            <a:r>
              <a:rPr lang="en-US" sz="2499" strike="noStrike" u="none">
                <a:solidFill>
                  <a:srgbClr val="000000">
                    <a:alpha val="66667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e</a:t>
            </a:r>
            <a:r>
              <a:rPr lang="en-US" sz="2499" strike="noStrike" u="none">
                <a:solidFill>
                  <a:srgbClr val="000000">
                    <a:alpha val="66667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m</a:t>
            </a:r>
            <a:r>
              <a:rPr lang="en-US" sz="2499" strike="noStrike" u="none">
                <a:solidFill>
                  <a:srgbClr val="000000">
                    <a:alpha val="66667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o</a:t>
            </a:r>
            <a:r>
              <a:rPr lang="en-US" sz="2499" strike="noStrike" u="none">
                <a:solidFill>
                  <a:srgbClr val="000000">
                    <a:alpha val="66667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de</a:t>
            </a:r>
            <a:r>
              <a:rPr lang="en-US" sz="2499" strike="noStrike" u="none">
                <a:solidFill>
                  <a:srgbClr val="000000">
                    <a:alpha val="66667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l</a:t>
            </a:r>
            <a:r>
              <a:rPr lang="en-US" sz="2499" strike="noStrike" u="none">
                <a:solidFill>
                  <a:srgbClr val="000000">
                    <a:alpha val="66667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kan </a:t>
            </a:r>
            <a:r>
              <a:rPr lang="en-US" b="true" sz="2499" strike="noStrike" u="none">
                <a:solidFill>
                  <a:srgbClr val="000000">
                    <a:alpha val="66667"/>
                  </a:srgbClr>
                </a:solidFill>
                <a:latin typeface="Poppins Bold"/>
                <a:ea typeface="Poppins Bold"/>
                <a:cs typeface="Poppins Bold"/>
                <a:sym typeface="Poppins Bold"/>
              </a:rPr>
              <a:t>k</a:t>
            </a:r>
            <a:r>
              <a:rPr lang="en-US" b="true" sz="2499" strike="noStrike" u="none">
                <a:solidFill>
                  <a:srgbClr val="000000">
                    <a:alpha val="66667"/>
                  </a:srgbClr>
                </a:solidFill>
                <a:latin typeface="Poppins Bold"/>
                <a:ea typeface="Poppins Bold"/>
                <a:cs typeface="Poppins Bold"/>
                <a:sym typeface="Poppins Bold"/>
              </a:rPr>
              <a:t>e</a:t>
            </a:r>
            <a:r>
              <a:rPr lang="en-US" b="true" sz="2499" strike="noStrike" u="none">
                <a:solidFill>
                  <a:srgbClr val="000000">
                    <a:alpha val="66667"/>
                  </a:srgbClr>
                </a:solidFill>
                <a:latin typeface="Poppins Bold"/>
                <a:ea typeface="Poppins Bold"/>
                <a:cs typeface="Poppins Bold"/>
                <a:sym typeface="Poppins Bold"/>
              </a:rPr>
              <a:t>t</a:t>
            </a:r>
            <a:r>
              <a:rPr lang="en-US" b="true" sz="2499" strike="noStrike" u="none">
                <a:solidFill>
                  <a:srgbClr val="000000">
                    <a:alpha val="66667"/>
                  </a:srgbClr>
                </a:solidFill>
                <a:latin typeface="Poppins Bold"/>
                <a:ea typeface="Poppins Bold"/>
                <a:cs typeface="Poppins Bold"/>
                <a:sym typeface="Poppins Bold"/>
              </a:rPr>
              <a:t>idakpastian </a:t>
            </a:r>
            <a:r>
              <a:rPr lang="en-US" sz="2499" strike="noStrike" u="none">
                <a:solidFill>
                  <a:srgbClr val="000000">
                    <a:alpha val="66667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t</a:t>
            </a:r>
            <a:r>
              <a:rPr lang="en-US" sz="2499" strike="noStrike" u="none">
                <a:solidFill>
                  <a:srgbClr val="000000">
                    <a:alpha val="66667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erse</a:t>
            </a:r>
            <a:r>
              <a:rPr lang="en-US" sz="2499" strike="noStrike" u="none">
                <a:solidFill>
                  <a:srgbClr val="000000">
                    <a:alpha val="66667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b</a:t>
            </a:r>
            <a:r>
              <a:rPr lang="en-US" sz="2499" strike="noStrike" u="none">
                <a:solidFill>
                  <a:srgbClr val="000000">
                    <a:alpha val="66667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ut s</a:t>
            </a:r>
            <a:r>
              <a:rPr lang="en-US" sz="2499" strike="noStrike" u="none">
                <a:solidFill>
                  <a:srgbClr val="000000">
                    <a:alpha val="66667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ec</a:t>
            </a:r>
            <a:r>
              <a:rPr lang="en-US" sz="2499" strike="noStrike" u="none">
                <a:solidFill>
                  <a:srgbClr val="000000">
                    <a:alpha val="66667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a</a:t>
            </a:r>
            <a:r>
              <a:rPr lang="en-US" sz="2499" strike="noStrike" u="none">
                <a:solidFill>
                  <a:srgbClr val="000000">
                    <a:alpha val="66667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ra realistis.</a:t>
            </a:r>
          </a:p>
          <a:p>
            <a:pPr algn="l" marL="539749" indent="-269875" lvl="1">
              <a:lnSpc>
                <a:spcPts val="3499"/>
              </a:lnSpc>
              <a:spcBef>
                <a:spcPct val="0"/>
              </a:spcBef>
              <a:buFont typeface="Arial"/>
              <a:buChar char="•"/>
            </a:pPr>
            <a:r>
              <a:rPr lang="en-US" sz="2499" strike="noStrike" u="none">
                <a:solidFill>
                  <a:srgbClr val="000000">
                    <a:alpha val="66667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Pendeka</a:t>
            </a:r>
            <a:r>
              <a:rPr lang="en-US" sz="2499" strike="noStrike" u="none">
                <a:solidFill>
                  <a:srgbClr val="000000">
                    <a:alpha val="66667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t</a:t>
            </a:r>
            <a:r>
              <a:rPr lang="en-US" sz="2499" strike="noStrike" u="none">
                <a:solidFill>
                  <a:srgbClr val="000000">
                    <a:alpha val="66667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an:</a:t>
            </a:r>
            <a:r>
              <a:rPr lang="en-US" sz="2499" strike="noStrike" u="none">
                <a:solidFill>
                  <a:srgbClr val="000000">
                    <a:alpha val="66667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b="true" sz="2499" strike="noStrike" u="none">
                <a:solidFill>
                  <a:srgbClr val="000000">
                    <a:alpha val="66667"/>
                  </a:srgbClr>
                </a:solidFill>
                <a:latin typeface="Poppins Bold"/>
                <a:ea typeface="Poppins Bold"/>
                <a:cs typeface="Poppins Bold"/>
                <a:sym typeface="Poppins Bold"/>
              </a:rPr>
              <a:t>Mengkomparasi tiga metode simulasi:</a:t>
            </a:r>
          </a:p>
          <a:p>
            <a:pPr algn="l" marL="1079499" indent="-359833" lvl="2">
              <a:lnSpc>
                <a:spcPts val="3499"/>
              </a:lnSpc>
              <a:spcBef>
                <a:spcPct val="0"/>
              </a:spcBef>
              <a:buAutoNum type="alphaLcPeriod" startAt="1"/>
            </a:pPr>
            <a:r>
              <a:rPr lang="en-US" sz="2499" strike="noStrike" u="none">
                <a:solidFill>
                  <a:srgbClr val="000000">
                    <a:alpha val="66667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99" strike="noStrike" u="none">
                <a:solidFill>
                  <a:srgbClr val="000000">
                    <a:alpha val="66667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Inverse-Transform</a:t>
            </a:r>
          </a:p>
          <a:p>
            <a:pPr algn="l" marL="1079499" indent="-359833" lvl="2">
              <a:lnSpc>
                <a:spcPts val="3499"/>
              </a:lnSpc>
              <a:spcBef>
                <a:spcPct val="0"/>
              </a:spcBef>
              <a:buAutoNum type="alphaLcPeriod" startAt="1"/>
            </a:pPr>
            <a:r>
              <a:rPr lang="en-US" sz="2499" strike="noStrike" u="none">
                <a:solidFill>
                  <a:srgbClr val="000000">
                    <a:alpha val="66667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99" strike="noStrike" u="none">
                <a:solidFill>
                  <a:srgbClr val="000000">
                    <a:alpha val="66667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Acceptance-Rejection</a:t>
            </a:r>
          </a:p>
          <a:p>
            <a:pPr algn="l" marL="1079499" indent="-359833" lvl="2">
              <a:lnSpc>
                <a:spcPts val="3499"/>
              </a:lnSpc>
              <a:spcBef>
                <a:spcPct val="0"/>
              </a:spcBef>
              <a:buAutoNum type="alphaLcPeriod" startAt="1"/>
            </a:pPr>
            <a:r>
              <a:rPr lang="en-US" sz="2499" strike="noStrike" u="none">
                <a:solidFill>
                  <a:srgbClr val="000000">
                    <a:alpha val="66667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99" strike="noStrike" u="none">
                <a:solidFill>
                  <a:srgbClr val="000000">
                    <a:alpha val="66667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Transformation (Box-Mu</a:t>
            </a:r>
            <a:r>
              <a:rPr lang="en-US" sz="2499" strike="noStrike" u="none">
                <a:solidFill>
                  <a:srgbClr val="000000">
                    <a:alpha val="66667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l</a:t>
            </a:r>
            <a:r>
              <a:rPr lang="en-US" sz="2499" strike="noStrike" u="none">
                <a:solidFill>
                  <a:srgbClr val="000000">
                    <a:alpha val="66667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ler)</a:t>
            </a:r>
          </a:p>
          <a:p>
            <a:pPr algn="l" marL="0" indent="0" lvl="0">
              <a:lnSpc>
                <a:spcPts val="3499"/>
              </a:lnSpc>
              <a:spcBef>
                <a:spcPct val="0"/>
              </a:spcBef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1057275" y="2825407"/>
            <a:ext cx="5434335" cy="6668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24"/>
              </a:lnSpc>
            </a:pPr>
            <a:r>
              <a:rPr lang="en-US" sz="2499" i="true" b="true">
                <a:solidFill>
                  <a:srgbClr val="737373"/>
                </a:solidFill>
                <a:latin typeface="Open Sauce Bold Italics"/>
                <a:ea typeface="Open Sauce Bold Italics"/>
                <a:cs typeface="Open Sauce Bold Italics"/>
                <a:sym typeface="Open Sauce Bold Italics"/>
              </a:rPr>
              <a:t>Mengapa Penelitian Ini Penting?</a:t>
            </a:r>
          </a:p>
          <a:p>
            <a:pPr algn="l">
              <a:lnSpc>
                <a:spcPts val="2624"/>
              </a:lnSpc>
            </a:pPr>
          </a:p>
        </p:txBody>
      </p:sp>
      <p:grpSp>
        <p:nvGrpSpPr>
          <p:cNvPr name="Group 16" id="16"/>
          <p:cNvGrpSpPr/>
          <p:nvPr/>
        </p:nvGrpSpPr>
        <p:grpSpPr>
          <a:xfrm rot="0">
            <a:off x="455311" y="501186"/>
            <a:ext cx="3878464" cy="723492"/>
            <a:chOff x="0" y="0"/>
            <a:chExt cx="5171285" cy="964657"/>
          </a:xfrm>
        </p:grpSpPr>
        <p:grpSp>
          <p:nvGrpSpPr>
            <p:cNvPr name="Group 17" id="17"/>
            <p:cNvGrpSpPr/>
            <p:nvPr/>
          </p:nvGrpSpPr>
          <p:grpSpPr>
            <a:xfrm rot="0">
              <a:off x="0" y="0"/>
              <a:ext cx="5171285" cy="964657"/>
              <a:chOff x="0" y="0"/>
              <a:chExt cx="1171966" cy="218620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1171966" cy="218620"/>
              </a:xfrm>
              <a:custGeom>
                <a:avLst/>
                <a:gdLst/>
                <a:ahLst/>
                <a:cxnLst/>
                <a:rect r="r" b="b" t="t" l="l"/>
                <a:pathLst>
                  <a:path h="218620" w="1171966">
                    <a:moveTo>
                      <a:pt x="109310" y="0"/>
                    </a:moveTo>
                    <a:lnTo>
                      <a:pt x="1062656" y="0"/>
                    </a:lnTo>
                    <a:cubicBezTo>
                      <a:pt x="1123026" y="0"/>
                      <a:pt x="1171966" y="48940"/>
                      <a:pt x="1171966" y="109310"/>
                    </a:cubicBezTo>
                    <a:lnTo>
                      <a:pt x="1171966" y="109310"/>
                    </a:lnTo>
                    <a:cubicBezTo>
                      <a:pt x="1171966" y="169680"/>
                      <a:pt x="1123026" y="218620"/>
                      <a:pt x="1062656" y="218620"/>
                    </a:cubicBezTo>
                    <a:lnTo>
                      <a:pt x="109310" y="218620"/>
                    </a:lnTo>
                    <a:cubicBezTo>
                      <a:pt x="48940" y="218620"/>
                      <a:pt x="0" y="169680"/>
                      <a:pt x="0" y="109310"/>
                    </a:cubicBezTo>
                    <a:lnTo>
                      <a:pt x="0" y="109310"/>
                    </a:lnTo>
                    <a:cubicBezTo>
                      <a:pt x="0" y="48940"/>
                      <a:pt x="48940" y="0"/>
                      <a:pt x="109310" y="0"/>
                    </a:cubicBezTo>
                    <a:close/>
                  </a:path>
                </a:pathLst>
              </a:custGeom>
              <a:solidFill>
                <a:srgbClr val="FEFEFE"/>
              </a:solidFill>
              <a:ln w="9525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name="TextBox 19" id="19"/>
              <p:cNvSpPr txBox="true"/>
              <p:nvPr/>
            </p:nvSpPr>
            <p:spPr>
              <a:xfrm>
                <a:off x="0" y="0"/>
                <a:ext cx="1171966" cy="218620"/>
              </a:xfrm>
              <a:prstGeom prst="rect">
                <a:avLst/>
              </a:prstGeom>
            </p:spPr>
            <p:txBody>
              <a:bodyPr anchor="ctr" rtlCol="false" tIns="177985" lIns="177985" bIns="177985" rIns="177985"/>
              <a:lstStyle/>
              <a:p>
                <a:pPr algn="ctr">
                  <a:lnSpc>
                    <a:spcPts val="698"/>
                  </a:lnSpc>
                </a:pPr>
              </a:p>
            </p:txBody>
          </p:sp>
        </p:grpSp>
        <p:sp>
          <p:nvSpPr>
            <p:cNvPr name="Freeform 20" id="20"/>
            <p:cNvSpPr/>
            <p:nvPr/>
          </p:nvSpPr>
          <p:spPr>
            <a:xfrm flipH="false" flipV="false" rot="0">
              <a:off x="4021497" y="78674"/>
              <a:ext cx="799254" cy="811961"/>
            </a:xfrm>
            <a:custGeom>
              <a:avLst/>
              <a:gdLst/>
              <a:ahLst/>
              <a:cxnLst/>
              <a:rect r="r" b="b" t="t" l="l"/>
              <a:pathLst>
                <a:path h="811961" w="799254">
                  <a:moveTo>
                    <a:pt x="0" y="0"/>
                  </a:moveTo>
                  <a:lnTo>
                    <a:pt x="799254" y="0"/>
                  </a:lnTo>
                  <a:lnTo>
                    <a:pt x="799254" y="811961"/>
                  </a:lnTo>
                  <a:lnTo>
                    <a:pt x="0" y="8119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794" t="0" r="-794" b="0"/>
              </a:stretch>
            </a:blip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2171813" y="88815"/>
              <a:ext cx="779289" cy="791679"/>
            </a:xfrm>
            <a:custGeom>
              <a:avLst/>
              <a:gdLst/>
              <a:ahLst/>
              <a:cxnLst/>
              <a:rect r="r" b="b" t="t" l="l"/>
              <a:pathLst>
                <a:path h="791679" w="779289">
                  <a:moveTo>
                    <a:pt x="0" y="0"/>
                  </a:moveTo>
                  <a:lnTo>
                    <a:pt x="779289" y="0"/>
                  </a:lnTo>
                  <a:lnTo>
                    <a:pt x="779289" y="791679"/>
                  </a:lnTo>
                  <a:lnTo>
                    <a:pt x="0" y="7916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794" t="0" r="-794" b="0"/>
              </a:stretch>
            </a:blip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1206111" y="9813"/>
              <a:ext cx="900039" cy="914348"/>
            </a:xfrm>
            <a:custGeom>
              <a:avLst/>
              <a:gdLst/>
              <a:ahLst/>
              <a:cxnLst/>
              <a:rect r="r" b="b" t="t" l="l"/>
              <a:pathLst>
                <a:path h="914348" w="900039">
                  <a:moveTo>
                    <a:pt x="0" y="0"/>
                  </a:moveTo>
                  <a:lnTo>
                    <a:pt x="900039" y="0"/>
                  </a:lnTo>
                  <a:lnTo>
                    <a:pt x="900039" y="914348"/>
                  </a:lnTo>
                  <a:lnTo>
                    <a:pt x="0" y="9143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794" t="0" r="-794" b="0"/>
              </a:stretch>
            </a:blip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314140" y="57794"/>
              <a:ext cx="848448" cy="849068"/>
            </a:xfrm>
            <a:custGeom>
              <a:avLst/>
              <a:gdLst/>
              <a:ahLst/>
              <a:cxnLst/>
              <a:rect r="r" b="b" t="t" l="l"/>
              <a:pathLst>
                <a:path h="849068" w="848448">
                  <a:moveTo>
                    <a:pt x="0" y="0"/>
                  </a:moveTo>
                  <a:lnTo>
                    <a:pt x="848448" y="0"/>
                  </a:lnTo>
                  <a:lnTo>
                    <a:pt x="848448" y="849068"/>
                  </a:lnTo>
                  <a:lnTo>
                    <a:pt x="0" y="8490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21047" t="0" r="-19900" b="0"/>
              </a:stretch>
            </a:blipFill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2994916" y="23506"/>
              <a:ext cx="900655" cy="900655"/>
            </a:xfrm>
            <a:custGeom>
              <a:avLst/>
              <a:gdLst/>
              <a:ahLst/>
              <a:cxnLst/>
              <a:rect r="r" b="b" t="t" l="l"/>
              <a:pathLst>
                <a:path h="900655" w="900655">
                  <a:moveTo>
                    <a:pt x="0" y="0"/>
                  </a:moveTo>
                  <a:lnTo>
                    <a:pt x="900655" y="0"/>
                  </a:lnTo>
                  <a:lnTo>
                    <a:pt x="900655" y="900655"/>
                  </a:lnTo>
                  <a:lnTo>
                    <a:pt x="0" y="9006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3494409"/>
            <a:chOff x="0" y="0"/>
            <a:chExt cx="4816593" cy="92033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920338"/>
            </a:xfrm>
            <a:custGeom>
              <a:avLst/>
              <a:gdLst/>
              <a:ahLst/>
              <a:cxnLst/>
              <a:rect r="r" b="b" t="t" l="l"/>
              <a:pathLst>
                <a:path h="920338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920338"/>
                  </a:lnTo>
                  <a:lnTo>
                    <a:pt x="0" y="920338"/>
                  </a:lnTo>
                  <a:close/>
                </a:path>
              </a:pathLst>
            </a:custGeom>
            <a:gradFill rotWithShape="true">
              <a:gsLst>
                <a:gs pos="0">
                  <a:srgbClr val="004191">
                    <a:alpha val="100000"/>
                  </a:srgbClr>
                </a:gs>
                <a:gs pos="50000">
                  <a:srgbClr val="2974BE">
                    <a:alpha val="100000"/>
                  </a:srgbClr>
                </a:gs>
                <a:gs pos="100000">
                  <a:srgbClr val="73A6D8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4816593" cy="9774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true" rot="5685059">
            <a:off x="12766007" y="-1015431"/>
            <a:ext cx="2263269" cy="2715213"/>
          </a:xfrm>
          <a:custGeom>
            <a:avLst/>
            <a:gdLst/>
            <a:ahLst/>
            <a:cxnLst/>
            <a:rect r="r" b="b" t="t" l="l"/>
            <a:pathLst>
              <a:path h="2715213" w="2263269">
                <a:moveTo>
                  <a:pt x="0" y="2715213"/>
                </a:moveTo>
                <a:lnTo>
                  <a:pt x="2263269" y="2715213"/>
                </a:lnTo>
                <a:lnTo>
                  <a:pt x="2263269" y="0"/>
                </a:lnTo>
                <a:lnTo>
                  <a:pt x="0" y="0"/>
                </a:lnTo>
                <a:lnTo>
                  <a:pt x="0" y="2715213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71078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9886950" y="677195"/>
            <a:ext cx="371475" cy="371475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dash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6691888" y="9101138"/>
            <a:ext cx="567412" cy="342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624"/>
              </a:lnSpc>
            </a:pPr>
            <a:r>
              <a:rPr lang="en-US" b="true" sz="2499">
                <a:solidFill>
                  <a:srgbClr val="044796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03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672479" y="1780544"/>
            <a:ext cx="14615521" cy="10661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329"/>
              </a:lnSpc>
              <a:spcBef>
                <a:spcPct val="0"/>
              </a:spcBef>
            </a:pPr>
            <a:r>
              <a:rPr lang="en-US" b="true" sz="6999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Tuju</a:t>
            </a:r>
            <a:r>
              <a:rPr lang="en-US" b="true" sz="6999" strike="noStrike" u="none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an </a:t>
            </a:r>
            <a:r>
              <a:rPr lang="en-US" b="true" sz="6999" strike="noStrike" u="none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&amp;</a:t>
            </a:r>
            <a:r>
              <a:rPr lang="en-US" b="true" sz="6999" strike="noStrike" u="none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</a:t>
            </a:r>
            <a:r>
              <a:rPr lang="en-US" b="true" sz="6999" strike="noStrike" u="none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M</a:t>
            </a:r>
            <a:r>
              <a:rPr lang="en-US" b="true" sz="6999" strike="noStrike" u="none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e</a:t>
            </a:r>
            <a:r>
              <a:rPr lang="en-US" b="true" sz="6999" strike="noStrike" u="none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todo</a:t>
            </a:r>
            <a:r>
              <a:rPr lang="en-US" b="true" sz="6999" strike="noStrike" u="none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l</a:t>
            </a:r>
            <a:r>
              <a:rPr lang="en-US" b="true" sz="6999" strike="noStrike" u="none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ogi</a:t>
            </a:r>
            <a:r>
              <a:rPr lang="en-US" b="true" sz="6999" strike="noStrike" u="none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</a:t>
            </a:r>
            <a:r>
              <a:rPr lang="en-US" b="true" sz="6999" strike="noStrike" u="none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Pe</a:t>
            </a:r>
            <a:r>
              <a:rPr lang="en-US" b="true" sz="6999" strike="noStrike" u="none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ne</a:t>
            </a:r>
            <a:r>
              <a:rPr lang="en-US" b="true" sz="6999" strike="noStrike" u="none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litian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4713188"/>
            <a:ext cx="7296253" cy="43850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</a:p>
          <a:p>
            <a:pPr algn="l" marL="539749" indent="-269875" lvl="1">
              <a:lnSpc>
                <a:spcPts val="3499"/>
              </a:lnSpc>
              <a:buAutoNum type="arabicPeriod" startAt="1"/>
            </a:pPr>
            <a:r>
              <a:rPr lang="en-US" sz="2499">
                <a:solidFill>
                  <a:srgbClr val="000000">
                    <a:alpha val="66667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Mengiden</a:t>
            </a:r>
            <a:r>
              <a:rPr lang="en-US" sz="2499">
                <a:solidFill>
                  <a:srgbClr val="000000">
                    <a:alpha val="66667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tifikasi </a:t>
            </a:r>
            <a:r>
              <a:rPr lang="en-US" b="true" sz="2499">
                <a:solidFill>
                  <a:srgbClr val="000000">
                    <a:alpha val="66667"/>
                  </a:srgbClr>
                </a:solidFill>
                <a:latin typeface="Poppins Bold"/>
                <a:ea typeface="Poppins Bold"/>
                <a:cs typeface="Poppins Bold"/>
                <a:sym typeface="Poppins Bold"/>
              </a:rPr>
              <a:t>distribusi dan parameter</a:t>
            </a:r>
            <a:r>
              <a:rPr lang="en-US" sz="2499">
                <a:solidFill>
                  <a:srgbClr val="000000">
                    <a:alpha val="66667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 data penumpang (2015–2025).</a:t>
            </a:r>
          </a:p>
          <a:p>
            <a:pPr algn="l" marL="539749" indent="-269875" lvl="1">
              <a:lnSpc>
                <a:spcPts val="3499"/>
              </a:lnSpc>
              <a:buAutoNum type="arabicPeriod" startAt="1"/>
            </a:pPr>
            <a:r>
              <a:rPr lang="en-US" sz="2499">
                <a:solidFill>
                  <a:srgbClr val="000000">
                    <a:alpha val="66667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Membangun </a:t>
            </a:r>
            <a:r>
              <a:rPr lang="en-US" b="true" sz="2499">
                <a:solidFill>
                  <a:srgbClr val="000000">
                    <a:alpha val="66667"/>
                  </a:srgbClr>
                </a:solidFill>
                <a:latin typeface="Poppins Bold"/>
                <a:ea typeface="Poppins Bold"/>
                <a:cs typeface="Poppins Bold"/>
                <a:sym typeface="Poppins Bold"/>
              </a:rPr>
              <a:t>algoritma simulasi </a:t>
            </a:r>
            <a:r>
              <a:rPr lang="en-US" sz="2499">
                <a:solidFill>
                  <a:srgbClr val="000000">
                    <a:alpha val="66667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di R menggunakan tiga metode berbeda.</a:t>
            </a:r>
          </a:p>
          <a:p>
            <a:pPr algn="l" marL="539749" indent="-269875" lvl="1">
              <a:lnSpc>
                <a:spcPts val="3499"/>
              </a:lnSpc>
              <a:buAutoNum type="arabicPeriod" startAt="1"/>
            </a:pPr>
            <a:r>
              <a:rPr lang="en-US" sz="2499">
                <a:solidFill>
                  <a:srgbClr val="000000">
                    <a:alpha val="66667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Menentukan metode terbaik berdasarkan </a:t>
            </a:r>
            <a:r>
              <a:rPr lang="en-US" b="true" sz="2499">
                <a:solidFill>
                  <a:srgbClr val="000000">
                    <a:alpha val="66667"/>
                  </a:srgbClr>
                </a:solidFill>
                <a:latin typeface="Poppins Bold"/>
                <a:ea typeface="Poppins Bold"/>
                <a:cs typeface="Poppins Bold"/>
                <a:sym typeface="Poppins Bold"/>
              </a:rPr>
              <a:t>akurasi parameter (bias)</a:t>
            </a:r>
            <a:r>
              <a:rPr lang="en-US" sz="2499">
                <a:solidFill>
                  <a:srgbClr val="000000">
                    <a:alpha val="66667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 dan kesesuaian distribusi.</a:t>
            </a:r>
          </a:p>
          <a:p>
            <a:pPr algn="l" marL="0" indent="0" lvl="0">
              <a:lnSpc>
                <a:spcPts val="3499"/>
              </a:lnSpc>
              <a:spcBef>
                <a:spcPct val="0"/>
              </a:spcBef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9016180" y="5076825"/>
            <a:ext cx="7959414" cy="39468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>
                    <a:alpha val="66667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Sumber Data: BPS Sumatera Selatan (Januari 2015 – Desember 2025).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>
                    <a:alpha val="66667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Analisis Awal: Visualisasi (Line chart, Histogram) &amp; Uji Asumsi (Shapiro-Wilk).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>
                    <a:alpha val="66667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Estimasi Parameter: Maximum Likelihood Estimation (MLE).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>
                    <a:alpha val="66667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Validasi Model:</a:t>
            </a:r>
            <a:r>
              <a:rPr lang="en-US" sz="2499" strike="noStrike" u="none">
                <a:solidFill>
                  <a:srgbClr val="000000">
                    <a:alpha val="66667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 Uji Kolmogorov-Smirnov (KS-Test) &amp; Analisis Bias ($N=100, 1.000, 10.000).</a:t>
            </a:r>
          </a:p>
          <a:p>
            <a:pPr algn="l" marL="0" indent="0" lvl="0">
              <a:lnSpc>
                <a:spcPts val="3499"/>
              </a:lnSpc>
              <a:spcBef>
                <a:spcPct val="0"/>
              </a:spcBef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807240" y="4229352"/>
            <a:ext cx="4826275" cy="3867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800" b="true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Tujuan: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144000" y="4238877"/>
            <a:ext cx="4478267" cy="6677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30"/>
              </a:lnSpc>
            </a:pPr>
            <a:r>
              <a:rPr lang="en-US" sz="2600" b="true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M</a:t>
            </a:r>
            <a:r>
              <a:rPr lang="en-US" sz="2600" b="true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etode &amp; Data:</a:t>
            </a:r>
          </a:p>
          <a:p>
            <a:pPr algn="l">
              <a:lnSpc>
                <a:spcPts val="2624"/>
              </a:lnSpc>
            </a:pPr>
          </a:p>
        </p:txBody>
      </p:sp>
      <p:grpSp>
        <p:nvGrpSpPr>
          <p:cNvPr name="Group 15" id="15"/>
          <p:cNvGrpSpPr/>
          <p:nvPr/>
        </p:nvGrpSpPr>
        <p:grpSpPr>
          <a:xfrm rot="0">
            <a:off x="455311" y="501186"/>
            <a:ext cx="3878464" cy="723492"/>
            <a:chOff x="0" y="0"/>
            <a:chExt cx="5171285" cy="964657"/>
          </a:xfrm>
        </p:grpSpPr>
        <p:grpSp>
          <p:nvGrpSpPr>
            <p:cNvPr name="Group 16" id="16"/>
            <p:cNvGrpSpPr/>
            <p:nvPr/>
          </p:nvGrpSpPr>
          <p:grpSpPr>
            <a:xfrm rot="0">
              <a:off x="0" y="0"/>
              <a:ext cx="5171285" cy="964657"/>
              <a:chOff x="0" y="0"/>
              <a:chExt cx="1171966" cy="218620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1171966" cy="218620"/>
              </a:xfrm>
              <a:custGeom>
                <a:avLst/>
                <a:gdLst/>
                <a:ahLst/>
                <a:cxnLst/>
                <a:rect r="r" b="b" t="t" l="l"/>
                <a:pathLst>
                  <a:path h="218620" w="1171966">
                    <a:moveTo>
                      <a:pt x="109310" y="0"/>
                    </a:moveTo>
                    <a:lnTo>
                      <a:pt x="1062656" y="0"/>
                    </a:lnTo>
                    <a:cubicBezTo>
                      <a:pt x="1123026" y="0"/>
                      <a:pt x="1171966" y="48940"/>
                      <a:pt x="1171966" y="109310"/>
                    </a:cubicBezTo>
                    <a:lnTo>
                      <a:pt x="1171966" y="109310"/>
                    </a:lnTo>
                    <a:cubicBezTo>
                      <a:pt x="1171966" y="169680"/>
                      <a:pt x="1123026" y="218620"/>
                      <a:pt x="1062656" y="218620"/>
                    </a:cubicBezTo>
                    <a:lnTo>
                      <a:pt x="109310" y="218620"/>
                    </a:lnTo>
                    <a:cubicBezTo>
                      <a:pt x="48940" y="218620"/>
                      <a:pt x="0" y="169680"/>
                      <a:pt x="0" y="109310"/>
                    </a:cubicBezTo>
                    <a:lnTo>
                      <a:pt x="0" y="109310"/>
                    </a:lnTo>
                    <a:cubicBezTo>
                      <a:pt x="0" y="48940"/>
                      <a:pt x="48940" y="0"/>
                      <a:pt x="109310" y="0"/>
                    </a:cubicBezTo>
                    <a:close/>
                  </a:path>
                </a:pathLst>
              </a:custGeom>
              <a:solidFill>
                <a:srgbClr val="FEFEFE"/>
              </a:solidFill>
              <a:ln w="9525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0" y="0"/>
                <a:ext cx="1171966" cy="218620"/>
              </a:xfrm>
              <a:prstGeom prst="rect">
                <a:avLst/>
              </a:prstGeom>
            </p:spPr>
            <p:txBody>
              <a:bodyPr anchor="ctr" rtlCol="false" tIns="177985" lIns="177985" bIns="177985" rIns="177985"/>
              <a:lstStyle/>
              <a:p>
                <a:pPr algn="ctr">
                  <a:lnSpc>
                    <a:spcPts val="698"/>
                  </a:lnSpc>
                </a:pPr>
              </a:p>
            </p:txBody>
          </p:sp>
        </p:grpSp>
        <p:sp>
          <p:nvSpPr>
            <p:cNvPr name="Freeform 19" id="19"/>
            <p:cNvSpPr/>
            <p:nvPr/>
          </p:nvSpPr>
          <p:spPr>
            <a:xfrm flipH="false" flipV="false" rot="0">
              <a:off x="4021497" y="78674"/>
              <a:ext cx="799254" cy="811961"/>
            </a:xfrm>
            <a:custGeom>
              <a:avLst/>
              <a:gdLst/>
              <a:ahLst/>
              <a:cxnLst/>
              <a:rect r="r" b="b" t="t" l="l"/>
              <a:pathLst>
                <a:path h="811961" w="799254">
                  <a:moveTo>
                    <a:pt x="0" y="0"/>
                  </a:moveTo>
                  <a:lnTo>
                    <a:pt x="799254" y="0"/>
                  </a:lnTo>
                  <a:lnTo>
                    <a:pt x="799254" y="811961"/>
                  </a:lnTo>
                  <a:lnTo>
                    <a:pt x="0" y="8119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794" t="0" r="-794" b="0"/>
              </a:stretch>
            </a:blip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2171813" y="88815"/>
              <a:ext cx="779289" cy="791679"/>
            </a:xfrm>
            <a:custGeom>
              <a:avLst/>
              <a:gdLst/>
              <a:ahLst/>
              <a:cxnLst/>
              <a:rect r="r" b="b" t="t" l="l"/>
              <a:pathLst>
                <a:path h="791679" w="779289">
                  <a:moveTo>
                    <a:pt x="0" y="0"/>
                  </a:moveTo>
                  <a:lnTo>
                    <a:pt x="779289" y="0"/>
                  </a:lnTo>
                  <a:lnTo>
                    <a:pt x="779289" y="791679"/>
                  </a:lnTo>
                  <a:lnTo>
                    <a:pt x="0" y="7916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794" t="0" r="-794" b="0"/>
              </a:stretch>
            </a:blip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1206111" y="9813"/>
              <a:ext cx="900039" cy="914348"/>
            </a:xfrm>
            <a:custGeom>
              <a:avLst/>
              <a:gdLst/>
              <a:ahLst/>
              <a:cxnLst/>
              <a:rect r="r" b="b" t="t" l="l"/>
              <a:pathLst>
                <a:path h="914348" w="900039">
                  <a:moveTo>
                    <a:pt x="0" y="0"/>
                  </a:moveTo>
                  <a:lnTo>
                    <a:pt x="900039" y="0"/>
                  </a:lnTo>
                  <a:lnTo>
                    <a:pt x="900039" y="914348"/>
                  </a:lnTo>
                  <a:lnTo>
                    <a:pt x="0" y="9143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794" t="0" r="-794" b="0"/>
              </a:stretch>
            </a:blip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314140" y="57794"/>
              <a:ext cx="848448" cy="849068"/>
            </a:xfrm>
            <a:custGeom>
              <a:avLst/>
              <a:gdLst/>
              <a:ahLst/>
              <a:cxnLst/>
              <a:rect r="r" b="b" t="t" l="l"/>
              <a:pathLst>
                <a:path h="849068" w="848448">
                  <a:moveTo>
                    <a:pt x="0" y="0"/>
                  </a:moveTo>
                  <a:lnTo>
                    <a:pt x="848448" y="0"/>
                  </a:lnTo>
                  <a:lnTo>
                    <a:pt x="848448" y="849068"/>
                  </a:lnTo>
                  <a:lnTo>
                    <a:pt x="0" y="8490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21047" t="0" r="-19900" b="0"/>
              </a:stretch>
            </a:blip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2994916" y="23506"/>
              <a:ext cx="900655" cy="900655"/>
            </a:xfrm>
            <a:custGeom>
              <a:avLst/>
              <a:gdLst/>
              <a:ahLst/>
              <a:cxnLst/>
              <a:rect r="r" b="b" t="t" l="l"/>
              <a:pathLst>
                <a:path h="900655" w="900655">
                  <a:moveTo>
                    <a:pt x="0" y="0"/>
                  </a:moveTo>
                  <a:lnTo>
                    <a:pt x="900655" y="0"/>
                  </a:lnTo>
                  <a:lnTo>
                    <a:pt x="900655" y="900655"/>
                  </a:lnTo>
                  <a:lnTo>
                    <a:pt x="0" y="9006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746193" y="5143500"/>
            <a:ext cx="9380737" cy="5702787"/>
            <a:chOff x="0" y="0"/>
            <a:chExt cx="2470647" cy="150196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70647" cy="1501969"/>
            </a:xfrm>
            <a:custGeom>
              <a:avLst/>
              <a:gdLst/>
              <a:ahLst/>
              <a:cxnLst/>
              <a:rect r="r" b="b" t="t" l="l"/>
              <a:pathLst>
                <a:path h="1501969" w="2470647">
                  <a:moveTo>
                    <a:pt x="45391" y="0"/>
                  </a:moveTo>
                  <a:lnTo>
                    <a:pt x="2425255" y="0"/>
                  </a:lnTo>
                  <a:cubicBezTo>
                    <a:pt x="2437294" y="0"/>
                    <a:pt x="2448839" y="4782"/>
                    <a:pt x="2457352" y="13295"/>
                  </a:cubicBezTo>
                  <a:cubicBezTo>
                    <a:pt x="2465865" y="21807"/>
                    <a:pt x="2470647" y="33353"/>
                    <a:pt x="2470647" y="45391"/>
                  </a:cubicBezTo>
                  <a:lnTo>
                    <a:pt x="2470647" y="1456577"/>
                  </a:lnTo>
                  <a:cubicBezTo>
                    <a:pt x="2470647" y="1481646"/>
                    <a:pt x="2450324" y="1501969"/>
                    <a:pt x="2425255" y="1501969"/>
                  </a:cubicBezTo>
                  <a:lnTo>
                    <a:pt x="45391" y="1501969"/>
                  </a:lnTo>
                  <a:cubicBezTo>
                    <a:pt x="20322" y="1501969"/>
                    <a:pt x="0" y="1481646"/>
                    <a:pt x="0" y="1456577"/>
                  </a:cubicBezTo>
                  <a:lnTo>
                    <a:pt x="0" y="45391"/>
                  </a:lnTo>
                  <a:cubicBezTo>
                    <a:pt x="0" y="20322"/>
                    <a:pt x="20322" y="0"/>
                    <a:pt x="45391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4191">
                    <a:alpha val="100000"/>
                  </a:srgbClr>
                </a:gs>
                <a:gs pos="50000">
                  <a:srgbClr val="2974BE">
                    <a:alpha val="100000"/>
                  </a:srgbClr>
                </a:gs>
                <a:gs pos="100000">
                  <a:srgbClr val="73A6D8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2470647" cy="15591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true" rot="10613584">
            <a:off x="14278766" y="8024519"/>
            <a:ext cx="2263269" cy="2715213"/>
          </a:xfrm>
          <a:custGeom>
            <a:avLst/>
            <a:gdLst/>
            <a:ahLst/>
            <a:cxnLst/>
            <a:rect r="r" b="b" t="t" l="l"/>
            <a:pathLst>
              <a:path h="2715213" w="2263269">
                <a:moveTo>
                  <a:pt x="0" y="2715213"/>
                </a:moveTo>
                <a:lnTo>
                  <a:pt x="2263269" y="2715213"/>
                </a:lnTo>
                <a:lnTo>
                  <a:pt x="2263269" y="0"/>
                </a:lnTo>
                <a:lnTo>
                  <a:pt x="0" y="0"/>
                </a:lnTo>
                <a:lnTo>
                  <a:pt x="0" y="2715213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71078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455311" y="501186"/>
            <a:ext cx="3878464" cy="723492"/>
            <a:chOff x="0" y="0"/>
            <a:chExt cx="5171285" cy="964657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0" y="0"/>
              <a:ext cx="5171285" cy="964657"/>
              <a:chOff x="0" y="0"/>
              <a:chExt cx="1171966" cy="21862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1171966" cy="218620"/>
              </a:xfrm>
              <a:custGeom>
                <a:avLst/>
                <a:gdLst/>
                <a:ahLst/>
                <a:cxnLst/>
                <a:rect r="r" b="b" t="t" l="l"/>
                <a:pathLst>
                  <a:path h="218620" w="1171966">
                    <a:moveTo>
                      <a:pt x="109310" y="0"/>
                    </a:moveTo>
                    <a:lnTo>
                      <a:pt x="1062656" y="0"/>
                    </a:lnTo>
                    <a:cubicBezTo>
                      <a:pt x="1123026" y="0"/>
                      <a:pt x="1171966" y="48940"/>
                      <a:pt x="1171966" y="109310"/>
                    </a:cubicBezTo>
                    <a:lnTo>
                      <a:pt x="1171966" y="109310"/>
                    </a:lnTo>
                    <a:cubicBezTo>
                      <a:pt x="1171966" y="169680"/>
                      <a:pt x="1123026" y="218620"/>
                      <a:pt x="1062656" y="218620"/>
                    </a:cubicBezTo>
                    <a:lnTo>
                      <a:pt x="109310" y="218620"/>
                    </a:lnTo>
                    <a:cubicBezTo>
                      <a:pt x="48940" y="218620"/>
                      <a:pt x="0" y="169680"/>
                      <a:pt x="0" y="109310"/>
                    </a:cubicBezTo>
                    <a:lnTo>
                      <a:pt x="0" y="109310"/>
                    </a:lnTo>
                    <a:cubicBezTo>
                      <a:pt x="0" y="48940"/>
                      <a:pt x="48940" y="0"/>
                      <a:pt x="109310" y="0"/>
                    </a:cubicBezTo>
                    <a:close/>
                  </a:path>
                </a:pathLst>
              </a:custGeom>
              <a:solidFill>
                <a:srgbClr val="FEFEFE"/>
              </a:solidFill>
              <a:ln w="9525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0"/>
                <a:ext cx="1171966" cy="218620"/>
              </a:xfrm>
              <a:prstGeom prst="rect">
                <a:avLst/>
              </a:prstGeom>
            </p:spPr>
            <p:txBody>
              <a:bodyPr anchor="ctr" rtlCol="false" tIns="177985" lIns="177985" bIns="177985" rIns="177985"/>
              <a:lstStyle/>
              <a:p>
                <a:pPr algn="ctr">
                  <a:lnSpc>
                    <a:spcPts val="698"/>
                  </a:lnSpc>
                </a:pPr>
              </a:p>
            </p:txBody>
          </p:sp>
        </p:grpSp>
        <p:sp>
          <p:nvSpPr>
            <p:cNvPr name="Freeform 10" id="10"/>
            <p:cNvSpPr/>
            <p:nvPr/>
          </p:nvSpPr>
          <p:spPr>
            <a:xfrm flipH="false" flipV="false" rot="0">
              <a:off x="4021497" y="78674"/>
              <a:ext cx="799254" cy="811961"/>
            </a:xfrm>
            <a:custGeom>
              <a:avLst/>
              <a:gdLst/>
              <a:ahLst/>
              <a:cxnLst/>
              <a:rect r="r" b="b" t="t" l="l"/>
              <a:pathLst>
                <a:path h="811961" w="799254">
                  <a:moveTo>
                    <a:pt x="0" y="0"/>
                  </a:moveTo>
                  <a:lnTo>
                    <a:pt x="799254" y="0"/>
                  </a:lnTo>
                  <a:lnTo>
                    <a:pt x="799254" y="811961"/>
                  </a:lnTo>
                  <a:lnTo>
                    <a:pt x="0" y="8119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794" t="0" r="-794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2171813" y="88815"/>
              <a:ext cx="779289" cy="791679"/>
            </a:xfrm>
            <a:custGeom>
              <a:avLst/>
              <a:gdLst/>
              <a:ahLst/>
              <a:cxnLst/>
              <a:rect r="r" b="b" t="t" l="l"/>
              <a:pathLst>
                <a:path h="791679" w="779289">
                  <a:moveTo>
                    <a:pt x="0" y="0"/>
                  </a:moveTo>
                  <a:lnTo>
                    <a:pt x="779289" y="0"/>
                  </a:lnTo>
                  <a:lnTo>
                    <a:pt x="779289" y="791679"/>
                  </a:lnTo>
                  <a:lnTo>
                    <a:pt x="0" y="7916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794" t="0" r="-794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1206111" y="9813"/>
              <a:ext cx="900039" cy="914348"/>
            </a:xfrm>
            <a:custGeom>
              <a:avLst/>
              <a:gdLst/>
              <a:ahLst/>
              <a:cxnLst/>
              <a:rect r="r" b="b" t="t" l="l"/>
              <a:pathLst>
                <a:path h="914348" w="900039">
                  <a:moveTo>
                    <a:pt x="0" y="0"/>
                  </a:moveTo>
                  <a:lnTo>
                    <a:pt x="900039" y="0"/>
                  </a:lnTo>
                  <a:lnTo>
                    <a:pt x="900039" y="914348"/>
                  </a:lnTo>
                  <a:lnTo>
                    <a:pt x="0" y="9143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794" t="0" r="-794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314140" y="57794"/>
              <a:ext cx="848448" cy="849068"/>
            </a:xfrm>
            <a:custGeom>
              <a:avLst/>
              <a:gdLst/>
              <a:ahLst/>
              <a:cxnLst/>
              <a:rect r="r" b="b" t="t" l="l"/>
              <a:pathLst>
                <a:path h="849068" w="848448">
                  <a:moveTo>
                    <a:pt x="0" y="0"/>
                  </a:moveTo>
                  <a:lnTo>
                    <a:pt x="848448" y="0"/>
                  </a:lnTo>
                  <a:lnTo>
                    <a:pt x="848448" y="849068"/>
                  </a:lnTo>
                  <a:lnTo>
                    <a:pt x="0" y="8490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21047" t="0" r="-19900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2994916" y="23506"/>
              <a:ext cx="900655" cy="900655"/>
            </a:xfrm>
            <a:custGeom>
              <a:avLst/>
              <a:gdLst/>
              <a:ahLst/>
              <a:cxnLst/>
              <a:rect r="r" b="b" t="t" l="l"/>
              <a:pathLst>
                <a:path h="900655" w="900655">
                  <a:moveTo>
                    <a:pt x="0" y="0"/>
                  </a:moveTo>
                  <a:lnTo>
                    <a:pt x="900655" y="0"/>
                  </a:lnTo>
                  <a:lnTo>
                    <a:pt x="900655" y="900655"/>
                  </a:lnTo>
                  <a:lnTo>
                    <a:pt x="0" y="9006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</p:spPr>
        </p:sp>
      </p:grpSp>
      <p:sp>
        <p:nvSpPr>
          <p:cNvPr name="Freeform 15" id="15"/>
          <p:cNvSpPr/>
          <p:nvPr/>
        </p:nvSpPr>
        <p:spPr>
          <a:xfrm flipH="false" flipV="false" rot="0">
            <a:off x="8685310" y="3011034"/>
            <a:ext cx="9344210" cy="5778062"/>
          </a:xfrm>
          <a:custGeom>
            <a:avLst/>
            <a:gdLst/>
            <a:ahLst/>
            <a:cxnLst/>
            <a:rect r="r" b="b" t="t" l="l"/>
            <a:pathLst>
              <a:path h="5778062" w="9344210">
                <a:moveTo>
                  <a:pt x="0" y="0"/>
                </a:moveTo>
                <a:lnTo>
                  <a:pt x="9344210" y="0"/>
                </a:lnTo>
                <a:lnTo>
                  <a:pt x="9344210" y="5778062"/>
                </a:lnTo>
                <a:lnTo>
                  <a:pt x="0" y="577806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6691888" y="9101138"/>
            <a:ext cx="567412" cy="342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624"/>
              </a:lnSpc>
            </a:pPr>
            <a:r>
              <a:rPr lang="en-US" b="true" sz="2499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04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28700" y="1661403"/>
            <a:ext cx="10120528" cy="10661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329"/>
              </a:lnSpc>
              <a:spcBef>
                <a:spcPct val="0"/>
              </a:spcBef>
            </a:pPr>
            <a:r>
              <a:rPr lang="en-US" b="true" sz="6999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Eksplo</a:t>
            </a:r>
            <a:r>
              <a:rPr lang="en-US" b="true" sz="6999" strike="noStrike" u="none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r</a:t>
            </a:r>
            <a:r>
              <a:rPr lang="en-US" b="true" sz="6999" strike="noStrike" u="none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as</a:t>
            </a:r>
            <a:r>
              <a:rPr lang="en-US" b="true" sz="6999" strike="noStrike" u="none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i </a:t>
            </a:r>
            <a:r>
              <a:rPr lang="en-US" b="true" sz="6999" strike="noStrike" u="none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Dat</a:t>
            </a:r>
            <a:r>
              <a:rPr lang="en-US" b="true" sz="6999" strike="noStrike" u="none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a </a:t>
            </a:r>
            <a:r>
              <a:rPr lang="en-US" b="true" sz="6999" strike="noStrike" u="none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(EDA)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28700" y="3525837"/>
            <a:ext cx="7232635" cy="35305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</a:pPr>
          </a:p>
          <a:p>
            <a:pPr algn="l" marL="431799" indent="-215899" lvl="1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000000">
                    <a:alpha val="66667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Tren &amp; Musiman: Data sangat</a:t>
            </a:r>
            <a:r>
              <a:rPr lang="en-US" b="true" sz="1999">
                <a:solidFill>
                  <a:srgbClr val="000000">
                    <a:alpha val="66667"/>
                  </a:srgbClr>
                </a:solidFill>
                <a:latin typeface="Poppins Bold"/>
                <a:ea typeface="Poppins Bold"/>
                <a:cs typeface="Poppins Bold"/>
                <a:sym typeface="Poppins Bold"/>
              </a:rPr>
              <a:t> fluktuatif dengan pola musiman</a:t>
            </a:r>
            <a:r>
              <a:rPr lang="en-US" sz="1999">
                <a:solidFill>
                  <a:srgbClr val="000000">
                    <a:alpha val="66667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 (Lebaran/Tahun Baru).</a:t>
            </a:r>
          </a:p>
          <a:p>
            <a:pPr algn="l" marL="431799" indent="-215899" lvl="1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000000">
                    <a:alpha val="66667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Structural Break: </a:t>
            </a:r>
            <a:r>
              <a:rPr lang="en-US" b="true" sz="1999">
                <a:solidFill>
                  <a:srgbClr val="000000">
                    <a:alpha val="66667"/>
                  </a:srgbClr>
                </a:solidFill>
                <a:latin typeface="Poppins Bold"/>
                <a:ea typeface="Poppins Bold"/>
                <a:cs typeface="Poppins Bold"/>
                <a:sym typeface="Poppins Bold"/>
              </a:rPr>
              <a:t>Penurunan drastis</a:t>
            </a:r>
            <a:r>
              <a:rPr lang="en-US" sz="1999">
                <a:solidFill>
                  <a:srgbClr val="000000">
                    <a:alpha val="66667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 pada awal 2020 akibat pandemi COVID-19, </a:t>
            </a:r>
            <a:r>
              <a:rPr lang="en-US" b="true" sz="1999">
                <a:solidFill>
                  <a:srgbClr val="000000">
                    <a:alpha val="66667"/>
                  </a:srgbClr>
                </a:solidFill>
                <a:latin typeface="Poppins Bold"/>
                <a:ea typeface="Poppins Bold"/>
                <a:cs typeface="Poppins Bold"/>
                <a:sym typeface="Poppins Bold"/>
              </a:rPr>
              <a:t>diikuti fase pemulihan</a:t>
            </a:r>
            <a:r>
              <a:rPr lang="en-US" sz="1999">
                <a:solidFill>
                  <a:srgbClr val="000000">
                    <a:alpha val="66667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 (recovery) pada 2021-2025.</a:t>
            </a:r>
          </a:p>
          <a:p>
            <a:pPr algn="l" marL="431799" indent="-215899" lvl="1">
              <a:lnSpc>
                <a:spcPts val="2799"/>
              </a:lnSpc>
              <a:spcBef>
                <a:spcPct val="0"/>
              </a:spcBef>
              <a:buFont typeface="Arial"/>
              <a:buChar char="•"/>
            </a:pPr>
            <a:r>
              <a:rPr lang="en-US" sz="1999">
                <a:solidFill>
                  <a:srgbClr val="000000">
                    <a:alpha val="66667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Distribusi: Histogram menunjukkan bentuk </a:t>
            </a:r>
            <a:r>
              <a:rPr lang="en-US" b="true" sz="1999">
                <a:solidFill>
                  <a:srgbClr val="000000">
                    <a:alpha val="66667"/>
                  </a:srgbClr>
                </a:solidFill>
                <a:latin typeface="Poppins Bold"/>
                <a:ea typeface="Poppins Bold"/>
                <a:cs typeface="Poppins Bold"/>
                <a:sym typeface="Poppins Bold"/>
              </a:rPr>
              <a:t>lonceng (bell-shaped)</a:t>
            </a:r>
            <a:r>
              <a:rPr lang="en-US" sz="1999">
                <a:solidFill>
                  <a:srgbClr val="000000">
                    <a:alpha val="66667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 namun agak </a:t>
            </a:r>
            <a:r>
              <a:rPr lang="en-US" b="true" sz="1999">
                <a:solidFill>
                  <a:srgbClr val="000000">
                    <a:alpha val="66667"/>
                  </a:srgbClr>
                </a:solidFill>
                <a:latin typeface="Poppins Bold"/>
                <a:ea typeface="Poppins Bold"/>
                <a:cs typeface="Poppins Bold"/>
                <a:sym typeface="Poppins Bold"/>
              </a:rPr>
              <a:t>menjulur ke kiri (negative skewness)</a:t>
            </a:r>
            <a:r>
              <a:rPr lang="en-US" sz="1999">
                <a:solidFill>
                  <a:srgbClr val="000000">
                    <a:alpha val="66667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 akibat nilai rendah saat pandemi.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28700" y="3194293"/>
            <a:ext cx="5051149" cy="342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24"/>
              </a:lnSpc>
            </a:pPr>
            <a:r>
              <a:rPr lang="en-US" sz="2499" b="true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K</a:t>
            </a:r>
            <a:r>
              <a:rPr lang="en-US" sz="2499" b="true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arakteristik Data: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28700" y="7289762"/>
            <a:ext cx="7225301" cy="342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24"/>
              </a:lnSpc>
            </a:pPr>
            <a:r>
              <a:rPr lang="en-US" sz="2499" b="true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Deteksi Outlier: 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28700" y="7780338"/>
            <a:ext cx="8054455" cy="10636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Boxplot m</a:t>
            </a:r>
            <a:r>
              <a:rPr lang="en-US" sz="19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enunjukkan</a:t>
            </a:r>
            <a:r>
              <a:rPr lang="en-US" b="true" sz="19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 variasi lebar</a:t>
            </a:r>
            <a:r>
              <a:rPr lang="en-US" sz="19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, namun nilai rendah pandemi </a:t>
            </a:r>
            <a:r>
              <a:rPr lang="en-US" b="true" sz="19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masih dianggap dalam rentang sebaran</a:t>
            </a:r>
            <a:r>
              <a:rPr lang="en-US" sz="19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(bukan outlier ekstrem).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9527598">
            <a:off x="11774532" y="8386734"/>
            <a:ext cx="2263269" cy="2715213"/>
          </a:xfrm>
          <a:custGeom>
            <a:avLst/>
            <a:gdLst/>
            <a:ahLst/>
            <a:cxnLst/>
            <a:rect r="r" b="b" t="t" l="l"/>
            <a:pathLst>
              <a:path h="2715213" w="2263269">
                <a:moveTo>
                  <a:pt x="0" y="2715213"/>
                </a:moveTo>
                <a:lnTo>
                  <a:pt x="2263269" y="2715213"/>
                </a:lnTo>
                <a:lnTo>
                  <a:pt x="2263269" y="0"/>
                </a:lnTo>
                <a:lnTo>
                  <a:pt x="0" y="0"/>
                </a:lnTo>
                <a:lnTo>
                  <a:pt x="0" y="2715213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71078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6691888" y="9101138"/>
            <a:ext cx="567412" cy="342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624"/>
              </a:lnSpc>
            </a:pPr>
            <a:r>
              <a:rPr lang="en-US" b="true" sz="2499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06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9023350"/>
            <a:ext cx="3702624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799"/>
              </a:lnSpc>
              <a:spcBef>
                <a:spcPct val="0"/>
              </a:spcBef>
            </a:pPr>
            <a:r>
              <a:rPr lang="en-US" sz="1999" strike="noStrike" u="none">
                <a:solidFill>
                  <a:srgbClr val="FFFFFF">
                    <a:alpha val="60784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www.reallygreatiste.com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455311" y="501186"/>
            <a:ext cx="3878464" cy="723492"/>
            <a:chOff x="0" y="0"/>
            <a:chExt cx="5171285" cy="964657"/>
          </a:xfrm>
        </p:grpSpPr>
        <p:grpSp>
          <p:nvGrpSpPr>
            <p:cNvPr name="Group 6" id="6"/>
            <p:cNvGrpSpPr/>
            <p:nvPr/>
          </p:nvGrpSpPr>
          <p:grpSpPr>
            <a:xfrm rot="0">
              <a:off x="0" y="0"/>
              <a:ext cx="5171285" cy="964657"/>
              <a:chOff x="0" y="0"/>
              <a:chExt cx="1171966" cy="21862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1171966" cy="218620"/>
              </a:xfrm>
              <a:custGeom>
                <a:avLst/>
                <a:gdLst/>
                <a:ahLst/>
                <a:cxnLst/>
                <a:rect r="r" b="b" t="t" l="l"/>
                <a:pathLst>
                  <a:path h="218620" w="1171966">
                    <a:moveTo>
                      <a:pt x="109310" y="0"/>
                    </a:moveTo>
                    <a:lnTo>
                      <a:pt x="1062656" y="0"/>
                    </a:lnTo>
                    <a:cubicBezTo>
                      <a:pt x="1123026" y="0"/>
                      <a:pt x="1171966" y="48940"/>
                      <a:pt x="1171966" y="109310"/>
                    </a:cubicBezTo>
                    <a:lnTo>
                      <a:pt x="1171966" y="109310"/>
                    </a:lnTo>
                    <a:cubicBezTo>
                      <a:pt x="1171966" y="169680"/>
                      <a:pt x="1123026" y="218620"/>
                      <a:pt x="1062656" y="218620"/>
                    </a:cubicBezTo>
                    <a:lnTo>
                      <a:pt x="109310" y="218620"/>
                    </a:lnTo>
                    <a:cubicBezTo>
                      <a:pt x="48940" y="218620"/>
                      <a:pt x="0" y="169680"/>
                      <a:pt x="0" y="109310"/>
                    </a:cubicBezTo>
                    <a:lnTo>
                      <a:pt x="0" y="109310"/>
                    </a:lnTo>
                    <a:cubicBezTo>
                      <a:pt x="0" y="48940"/>
                      <a:pt x="48940" y="0"/>
                      <a:pt x="109310" y="0"/>
                    </a:cubicBezTo>
                    <a:close/>
                  </a:path>
                </a:pathLst>
              </a:custGeom>
              <a:solidFill>
                <a:srgbClr val="FEFEFE"/>
              </a:solidFill>
              <a:ln w="9525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0"/>
                <a:ext cx="1171966" cy="218620"/>
              </a:xfrm>
              <a:prstGeom prst="rect">
                <a:avLst/>
              </a:prstGeom>
            </p:spPr>
            <p:txBody>
              <a:bodyPr anchor="ctr" rtlCol="false" tIns="177985" lIns="177985" bIns="177985" rIns="177985"/>
              <a:lstStyle/>
              <a:p>
                <a:pPr algn="ctr">
                  <a:lnSpc>
                    <a:spcPts val="698"/>
                  </a:lnSpc>
                </a:pPr>
              </a:p>
            </p:txBody>
          </p:sp>
        </p:grpSp>
        <p:sp>
          <p:nvSpPr>
            <p:cNvPr name="Freeform 9" id="9"/>
            <p:cNvSpPr/>
            <p:nvPr/>
          </p:nvSpPr>
          <p:spPr>
            <a:xfrm flipH="false" flipV="false" rot="0">
              <a:off x="4021497" y="78674"/>
              <a:ext cx="799254" cy="811961"/>
            </a:xfrm>
            <a:custGeom>
              <a:avLst/>
              <a:gdLst/>
              <a:ahLst/>
              <a:cxnLst/>
              <a:rect r="r" b="b" t="t" l="l"/>
              <a:pathLst>
                <a:path h="811961" w="799254">
                  <a:moveTo>
                    <a:pt x="0" y="0"/>
                  </a:moveTo>
                  <a:lnTo>
                    <a:pt x="799254" y="0"/>
                  </a:lnTo>
                  <a:lnTo>
                    <a:pt x="799254" y="811961"/>
                  </a:lnTo>
                  <a:lnTo>
                    <a:pt x="0" y="8119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794" t="0" r="-794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2171813" y="88815"/>
              <a:ext cx="779289" cy="791679"/>
            </a:xfrm>
            <a:custGeom>
              <a:avLst/>
              <a:gdLst/>
              <a:ahLst/>
              <a:cxnLst/>
              <a:rect r="r" b="b" t="t" l="l"/>
              <a:pathLst>
                <a:path h="791679" w="779289">
                  <a:moveTo>
                    <a:pt x="0" y="0"/>
                  </a:moveTo>
                  <a:lnTo>
                    <a:pt x="779289" y="0"/>
                  </a:lnTo>
                  <a:lnTo>
                    <a:pt x="779289" y="791679"/>
                  </a:lnTo>
                  <a:lnTo>
                    <a:pt x="0" y="7916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794" t="0" r="-794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206111" y="9813"/>
              <a:ext cx="900039" cy="914348"/>
            </a:xfrm>
            <a:custGeom>
              <a:avLst/>
              <a:gdLst/>
              <a:ahLst/>
              <a:cxnLst/>
              <a:rect r="r" b="b" t="t" l="l"/>
              <a:pathLst>
                <a:path h="914348" w="900039">
                  <a:moveTo>
                    <a:pt x="0" y="0"/>
                  </a:moveTo>
                  <a:lnTo>
                    <a:pt x="900039" y="0"/>
                  </a:lnTo>
                  <a:lnTo>
                    <a:pt x="900039" y="914348"/>
                  </a:lnTo>
                  <a:lnTo>
                    <a:pt x="0" y="9143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794" t="0" r="-794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314140" y="57794"/>
              <a:ext cx="848448" cy="849068"/>
            </a:xfrm>
            <a:custGeom>
              <a:avLst/>
              <a:gdLst/>
              <a:ahLst/>
              <a:cxnLst/>
              <a:rect r="r" b="b" t="t" l="l"/>
              <a:pathLst>
                <a:path h="849068" w="848448">
                  <a:moveTo>
                    <a:pt x="0" y="0"/>
                  </a:moveTo>
                  <a:lnTo>
                    <a:pt x="848448" y="0"/>
                  </a:lnTo>
                  <a:lnTo>
                    <a:pt x="848448" y="849068"/>
                  </a:lnTo>
                  <a:lnTo>
                    <a:pt x="0" y="8490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21047" t="0" r="-1990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2994916" y="23506"/>
              <a:ext cx="900655" cy="900655"/>
            </a:xfrm>
            <a:custGeom>
              <a:avLst/>
              <a:gdLst/>
              <a:ahLst/>
              <a:cxnLst/>
              <a:rect r="r" b="b" t="t" l="l"/>
              <a:pathLst>
                <a:path h="900655" w="900655">
                  <a:moveTo>
                    <a:pt x="0" y="0"/>
                  </a:moveTo>
                  <a:lnTo>
                    <a:pt x="900655" y="0"/>
                  </a:lnTo>
                  <a:lnTo>
                    <a:pt x="900655" y="900655"/>
                  </a:lnTo>
                  <a:lnTo>
                    <a:pt x="0" y="9006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0" y="7715250"/>
            <a:ext cx="18288000" cy="5143500"/>
            <a:chOff x="0" y="0"/>
            <a:chExt cx="4816593" cy="1354667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4816592" cy="1354667"/>
            </a:xfrm>
            <a:custGeom>
              <a:avLst/>
              <a:gdLst/>
              <a:ahLst/>
              <a:cxnLst/>
              <a:rect r="r" b="b" t="t" l="l"/>
              <a:pathLst>
                <a:path h="1354667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354667"/>
                  </a:lnTo>
                  <a:lnTo>
                    <a:pt x="0" y="1354667"/>
                  </a:lnTo>
                  <a:close/>
                </a:path>
              </a:pathLst>
            </a:custGeom>
            <a:gradFill rotWithShape="true">
              <a:gsLst>
                <a:gs pos="0">
                  <a:srgbClr val="004191">
                    <a:alpha val="100000"/>
                  </a:srgbClr>
                </a:gs>
                <a:gs pos="50000">
                  <a:srgbClr val="2974BE">
                    <a:alpha val="100000"/>
                  </a:srgbClr>
                </a:gs>
                <a:gs pos="100000">
                  <a:srgbClr val="73A6D8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57150"/>
              <a:ext cx="4816593" cy="14118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true" rot="10613584">
            <a:off x="14278766" y="8024519"/>
            <a:ext cx="2263269" cy="2715213"/>
          </a:xfrm>
          <a:custGeom>
            <a:avLst/>
            <a:gdLst/>
            <a:ahLst/>
            <a:cxnLst/>
            <a:rect r="r" b="b" t="t" l="l"/>
            <a:pathLst>
              <a:path h="2715213" w="2263269">
                <a:moveTo>
                  <a:pt x="0" y="2715213"/>
                </a:moveTo>
                <a:lnTo>
                  <a:pt x="2263269" y="2715213"/>
                </a:lnTo>
                <a:lnTo>
                  <a:pt x="2263269" y="0"/>
                </a:lnTo>
                <a:lnTo>
                  <a:pt x="0" y="0"/>
                </a:lnTo>
                <a:lnTo>
                  <a:pt x="0" y="2715213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71078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1078641">
            <a:off x="7816247" y="8975423"/>
            <a:ext cx="3966795" cy="1234786"/>
          </a:xfrm>
          <a:custGeom>
            <a:avLst/>
            <a:gdLst/>
            <a:ahLst/>
            <a:cxnLst/>
            <a:rect r="r" b="b" t="t" l="l"/>
            <a:pathLst>
              <a:path h="1234786" w="3966795">
                <a:moveTo>
                  <a:pt x="0" y="0"/>
                </a:moveTo>
                <a:lnTo>
                  <a:pt x="3966795" y="0"/>
                </a:lnTo>
                <a:lnTo>
                  <a:pt x="3966795" y="1234786"/>
                </a:lnTo>
                <a:lnTo>
                  <a:pt x="0" y="123478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-14231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8014009" y="2853970"/>
            <a:ext cx="8558683" cy="5380447"/>
          </a:xfrm>
          <a:custGeom>
            <a:avLst/>
            <a:gdLst/>
            <a:ahLst/>
            <a:cxnLst/>
            <a:rect r="r" b="b" t="t" l="l"/>
            <a:pathLst>
              <a:path h="5380447" w="8558683">
                <a:moveTo>
                  <a:pt x="0" y="0"/>
                </a:moveTo>
                <a:lnTo>
                  <a:pt x="8558683" y="0"/>
                </a:lnTo>
                <a:lnTo>
                  <a:pt x="8558683" y="5380447"/>
                </a:lnTo>
                <a:lnTo>
                  <a:pt x="0" y="5380447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5634" t="-4931" r="-6459" b="-2954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1028700" y="1524635"/>
            <a:ext cx="15325987" cy="10661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329"/>
              </a:lnSpc>
              <a:spcBef>
                <a:spcPct val="0"/>
              </a:spcBef>
            </a:pPr>
            <a:r>
              <a:rPr lang="en-US" b="true" sz="6999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Uji </a:t>
            </a:r>
            <a:r>
              <a:rPr lang="en-US" b="true" sz="6999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Asumsi &amp;</a:t>
            </a:r>
            <a:r>
              <a:rPr lang="en-US" b="true" sz="6999" strike="noStrike" u="none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</a:t>
            </a:r>
            <a:r>
              <a:rPr lang="en-US" b="true" sz="6999" strike="noStrike" u="none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Est</a:t>
            </a:r>
            <a:r>
              <a:rPr lang="en-US" b="true" sz="6999" strike="noStrike" u="none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imasi Paramet</a:t>
            </a:r>
            <a:r>
              <a:rPr lang="en-US" b="true" sz="6999" strike="noStrike" u="none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e</a:t>
            </a:r>
            <a:r>
              <a:rPr lang="en-US" b="true" sz="6999" strike="noStrike" u="none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r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536649" y="4141465"/>
            <a:ext cx="4818314" cy="342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24"/>
              </a:lnSpc>
            </a:pPr>
            <a:r>
              <a:rPr lang="en-US" b="true" sz="2499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Uji Formal (Shapiro-Wilk):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536649" y="3236873"/>
            <a:ext cx="6152040" cy="711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Q-Q Plot menunjukkan titik data mengikuti garis </a:t>
            </a:r>
          </a:p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diagonal (indikasi Normal).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552963" y="2859585"/>
            <a:ext cx="5638834" cy="342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24"/>
              </a:lnSpc>
            </a:pPr>
            <a:r>
              <a:rPr lang="en-US" sz="2499" b="true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Apakah Da</a:t>
            </a:r>
            <a:r>
              <a:rPr lang="en-US" b="true" sz="2499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ta Berdistribusi Normal?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536649" y="4592046"/>
            <a:ext cx="6332351" cy="1416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</a:t>
            </a:r>
            <a:r>
              <a:rPr lang="en-US" sz="19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-value = 0.07387</a:t>
            </a:r>
          </a:p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Karena p &gt; 0.05, maka Gagal Tolak </a:t>
            </a:r>
            <a:r>
              <a:rPr lang="en-US" sz="1999" i="true">
                <a:solidFill>
                  <a:srgbClr val="000000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H0</a:t>
            </a:r>
            <a:r>
              <a:rPr lang="en-US" sz="19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maka data </a:t>
            </a:r>
          </a:p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diasumsikan berdistribusi Normal.</a:t>
            </a:r>
          </a:p>
          <a:p>
            <a:pPr algn="l">
              <a:lnSpc>
                <a:spcPts val="2799"/>
              </a:lnSpc>
              <a:spcBef>
                <a:spcPct val="0"/>
              </a:spcBef>
            </a:pPr>
          </a:p>
        </p:txBody>
      </p:sp>
      <p:sp>
        <p:nvSpPr>
          <p:cNvPr name="TextBox 25" id="25"/>
          <p:cNvSpPr txBox="true"/>
          <p:nvPr/>
        </p:nvSpPr>
        <p:spPr>
          <a:xfrm rot="0">
            <a:off x="552963" y="6155703"/>
            <a:ext cx="6135726" cy="10636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Parameter ini digunakan sebagai input simulasi:</a:t>
            </a:r>
          </a:p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Rata-rata (μ): 258.230,8 penumpang.</a:t>
            </a:r>
          </a:p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Standar Deviasi (σ ): 110.611,3 penumpang.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552963" y="5760416"/>
            <a:ext cx="4818314" cy="342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24"/>
              </a:lnSpc>
            </a:pPr>
            <a:r>
              <a:rPr lang="en-US" sz="2499" b="true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Estimas</a:t>
            </a:r>
            <a:r>
              <a:rPr lang="en-US" b="true" sz="2499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i Parameter (MLE):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6844288" y="9253538"/>
            <a:ext cx="567412" cy="342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624"/>
              </a:lnSpc>
            </a:pPr>
            <a:r>
              <a:rPr lang="en-US" b="true" sz="2499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05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4584213"/>
            <a:ext cx="8512808" cy="5702787"/>
            <a:chOff x="0" y="0"/>
            <a:chExt cx="2242056" cy="150196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242056" cy="1501969"/>
            </a:xfrm>
            <a:custGeom>
              <a:avLst/>
              <a:gdLst/>
              <a:ahLst/>
              <a:cxnLst/>
              <a:rect r="r" b="b" t="t" l="l"/>
              <a:pathLst>
                <a:path h="1501969" w="2242056">
                  <a:moveTo>
                    <a:pt x="50019" y="0"/>
                  </a:moveTo>
                  <a:lnTo>
                    <a:pt x="2192037" y="0"/>
                  </a:lnTo>
                  <a:cubicBezTo>
                    <a:pt x="2205303" y="0"/>
                    <a:pt x="2218025" y="5270"/>
                    <a:pt x="2227406" y="14650"/>
                  </a:cubicBezTo>
                  <a:cubicBezTo>
                    <a:pt x="2236787" y="24031"/>
                    <a:pt x="2242056" y="36753"/>
                    <a:pt x="2242056" y="50019"/>
                  </a:cubicBezTo>
                  <a:lnTo>
                    <a:pt x="2242056" y="1451949"/>
                  </a:lnTo>
                  <a:cubicBezTo>
                    <a:pt x="2242056" y="1465215"/>
                    <a:pt x="2236787" y="1477938"/>
                    <a:pt x="2227406" y="1487318"/>
                  </a:cubicBezTo>
                  <a:cubicBezTo>
                    <a:pt x="2218025" y="1496699"/>
                    <a:pt x="2205303" y="1501969"/>
                    <a:pt x="2192037" y="1501969"/>
                  </a:cubicBezTo>
                  <a:lnTo>
                    <a:pt x="50019" y="1501969"/>
                  </a:lnTo>
                  <a:cubicBezTo>
                    <a:pt x="36753" y="1501969"/>
                    <a:pt x="24031" y="1496699"/>
                    <a:pt x="14650" y="1487318"/>
                  </a:cubicBezTo>
                  <a:cubicBezTo>
                    <a:pt x="5270" y="1477938"/>
                    <a:pt x="0" y="1465215"/>
                    <a:pt x="0" y="1451949"/>
                  </a:cubicBezTo>
                  <a:lnTo>
                    <a:pt x="0" y="50019"/>
                  </a:lnTo>
                  <a:cubicBezTo>
                    <a:pt x="0" y="36753"/>
                    <a:pt x="5270" y="24031"/>
                    <a:pt x="14650" y="14650"/>
                  </a:cubicBezTo>
                  <a:cubicBezTo>
                    <a:pt x="24031" y="5270"/>
                    <a:pt x="36753" y="0"/>
                    <a:pt x="50019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4191">
                    <a:alpha val="100000"/>
                  </a:srgbClr>
                </a:gs>
                <a:gs pos="50000">
                  <a:srgbClr val="2974BE">
                    <a:alpha val="100000"/>
                  </a:srgbClr>
                </a:gs>
                <a:gs pos="100000">
                  <a:srgbClr val="73A6D8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2242056" cy="15591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243936" y="2515252"/>
            <a:ext cx="8024936" cy="7267506"/>
            <a:chOff x="0" y="0"/>
            <a:chExt cx="1837523" cy="166408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837523" cy="1664089"/>
            </a:xfrm>
            <a:custGeom>
              <a:avLst/>
              <a:gdLst/>
              <a:ahLst/>
              <a:cxnLst/>
              <a:rect r="r" b="b" t="t" l="l"/>
              <a:pathLst>
                <a:path h="1664089" w="1837523">
                  <a:moveTo>
                    <a:pt x="47272" y="0"/>
                  </a:moveTo>
                  <a:lnTo>
                    <a:pt x="1790251" y="0"/>
                  </a:lnTo>
                  <a:cubicBezTo>
                    <a:pt x="1802788" y="0"/>
                    <a:pt x="1814812" y="4980"/>
                    <a:pt x="1823677" y="13846"/>
                  </a:cubicBezTo>
                  <a:cubicBezTo>
                    <a:pt x="1832542" y="22711"/>
                    <a:pt x="1837523" y="34735"/>
                    <a:pt x="1837523" y="47272"/>
                  </a:cubicBezTo>
                  <a:lnTo>
                    <a:pt x="1837523" y="1616817"/>
                  </a:lnTo>
                  <a:cubicBezTo>
                    <a:pt x="1837523" y="1629354"/>
                    <a:pt x="1832542" y="1641378"/>
                    <a:pt x="1823677" y="1650243"/>
                  </a:cubicBezTo>
                  <a:cubicBezTo>
                    <a:pt x="1814812" y="1659109"/>
                    <a:pt x="1802788" y="1664089"/>
                    <a:pt x="1790251" y="1664089"/>
                  </a:cubicBezTo>
                  <a:lnTo>
                    <a:pt x="47272" y="1664089"/>
                  </a:lnTo>
                  <a:cubicBezTo>
                    <a:pt x="34735" y="1664089"/>
                    <a:pt x="22711" y="1659109"/>
                    <a:pt x="13846" y="1650243"/>
                  </a:cubicBezTo>
                  <a:cubicBezTo>
                    <a:pt x="4980" y="1641378"/>
                    <a:pt x="0" y="1629354"/>
                    <a:pt x="0" y="1616817"/>
                  </a:cubicBezTo>
                  <a:lnTo>
                    <a:pt x="0" y="47272"/>
                  </a:lnTo>
                  <a:cubicBezTo>
                    <a:pt x="0" y="34735"/>
                    <a:pt x="4980" y="22711"/>
                    <a:pt x="13846" y="13846"/>
                  </a:cubicBezTo>
                  <a:cubicBezTo>
                    <a:pt x="22711" y="4980"/>
                    <a:pt x="34735" y="0"/>
                    <a:pt x="47272" y="0"/>
                  </a:cubicBezTo>
                  <a:close/>
                </a:path>
              </a:pathLst>
            </a:custGeom>
            <a:blipFill>
              <a:blip r:embed="rId2"/>
              <a:stretch>
                <a:fillRect l="-4129" t="0" r="-4129" b="0"/>
              </a:stretch>
            </a:blipFill>
            <a:ln w="95250" cap="rnd">
              <a:solidFill>
                <a:srgbClr val="FFFFFF"/>
              </a:solidFill>
              <a:prstDash val="solid"/>
              <a:round/>
            </a:ln>
          </p:spPr>
        </p:sp>
      </p:grpSp>
      <p:sp>
        <p:nvSpPr>
          <p:cNvPr name="Freeform 7" id="7"/>
          <p:cNvSpPr/>
          <p:nvPr/>
        </p:nvSpPr>
        <p:spPr>
          <a:xfrm flipH="false" flipV="true" rot="10613584">
            <a:off x="12184021" y="8990948"/>
            <a:ext cx="2263269" cy="2715213"/>
          </a:xfrm>
          <a:custGeom>
            <a:avLst/>
            <a:gdLst/>
            <a:ahLst/>
            <a:cxnLst/>
            <a:rect r="r" b="b" t="t" l="l"/>
            <a:pathLst>
              <a:path h="2715213" w="2263269">
                <a:moveTo>
                  <a:pt x="0" y="2715213"/>
                </a:moveTo>
                <a:lnTo>
                  <a:pt x="2263269" y="2715213"/>
                </a:lnTo>
                <a:lnTo>
                  <a:pt x="2263269" y="0"/>
                </a:lnTo>
                <a:lnTo>
                  <a:pt x="0" y="0"/>
                </a:lnTo>
                <a:lnTo>
                  <a:pt x="0" y="2715213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71078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455311" y="501186"/>
            <a:ext cx="3878464" cy="723492"/>
            <a:chOff x="0" y="0"/>
            <a:chExt cx="5171285" cy="964657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0" y="0"/>
              <a:ext cx="5171285" cy="964657"/>
              <a:chOff x="0" y="0"/>
              <a:chExt cx="1171966" cy="21862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1171966" cy="218620"/>
              </a:xfrm>
              <a:custGeom>
                <a:avLst/>
                <a:gdLst/>
                <a:ahLst/>
                <a:cxnLst/>
                <a:rect r="r" b="b" t="t" l="l"/>
                <a:pathLst>
                  <a:path h="218620" w="1171966">
                    <a:moveTo>
                      <a:pt x="109310" y="0"/>
                    </a:moveTo>
                    <a:lnTo>
                      <a:pt x="1062656" y="0"/>
                    </a:lnTo>
                    <a:cubicBezTo>
                      <a:pt x="1123026" y="0"/>
                      <a:pt x="1171966" y="48940"/>
                      <a:pt x="1171966" y="109310"/>
                    </a:cubicBezTo>
                    <a:lnTo>
                      <a:pt x="1171966" y="109310"/>
                    </a:lnTo>
                    <a:cubicBezTo>
                      <a:pt x="1171966" y="169680"/>
                      <a:pt x="1123026" y="218620"/>
                      <a:pt x="1062656" y="218620"/>
                    </a:cubicBezTo>
                    <a:lnTo>
                      <a:pt x="109310" y="218620"/>
                    </a:lnTo>
                    <a:cubicBezTo>
                      <a:pt x="48940" y="218620"/>
                      <a:pt x="0" y="169680"/>
                      <a:pt x="0" y="109310"/>
                    </a:cubicBezTo>
                    <a:lnTo>
                      <a:pt x="0" y="109310"/>
                    </a:lnTo>
                    <a:cubicBezTo>
                      <a:pt x="0" y="48940"/>
                      <a:pt x="48940" y="0"/>
                      <a:pt x="109310" y="0"/>
                    </a:cubicBezTo>
                    <a:close/>
                  </a:path>
                </a:pathLst>
              </a:custGeom>
              <a:solidFill>
                <a:srgbClr val="FEFEFE"/>
              </a:solidFill>
              <a:ln w="9525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0"/>
                <a:ext cx="1171966" cy="218620"/>
              </a:xfrm>
              <a:prstGeom prst="rect">
                <a:avLst/>
              </a:prstGeom>
            </p:spPr>
            <p:txBody>
              <a:bodyPr anchor="ctr" rtlCol="false" tIns="177985" lIns="177985" bIns="177985" rIns="177985"/>
              <a:lstStyle/>
              <a:p>
                <a:pPr algn="ctr">
                  <a:lnSpc>
                    <a:spcPts val="698"/>
                  </a:lnSpc>
                </a:pPr>
              </a:p>
            </p:txBody>
          </p:sp>
        </p:grpSp>
        <p:sp>
          <p:nvSpPr>
            <p:cNvPr name="Freeform 12" id="12"/>
            <p:cNvSpPr/>
            <p:nvPr/>
          </p:nvSpPr>
          <p:spPr>
            <a:xfrm flipH="false" flipV="false" rot="0">
              <a:off x="4021497" y="78674"/>
              <a:ext cx="799254" cy="811961"/>
            </a:xfrm>
            <a:custGeom>
              <a:avLst/>
              <a:gdLst/>
              <a:ahLst/>
              <a:cxnLst/>
              <a:rect r="r" b="b" t="t" l="l"/>
              <a:pathLst>
                <a:path h="811961" w="799254">
                  <a:moveTo>
                    <a:pt x="0" y="0"/>
                  </a:moveTo>
                  <a:lnTo>
                    <a:pt x="799254" y="0"/>
                  </a:lnTo>
                  <a:lnTo>
                    <a:pt x="799254" y="811961"/>
                  </a:lnTo>
                  <a:lnTo>
                    <a:pt x="0" y="8119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794" t="0" r="-794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2171813" y="88815"/>
              <a:ext cx="779289" cy="791679"/>
            </a:xfrm>
            <a:custGeom>
              <a:avLst/>
              <a:gdLst/>
              <a:ahLst/>
              <a:cxnLst/>
              <a:rect r="r" b="b" t="t" l="l"/>
              <a:pathLst>
                <a:path h="791679" w="779289">
                  <a:moveTo>
                    <a:pt x="0" y="0"/>
                  </a:moveTo>
                  <a:lnTo>
                    <a:pt x="779289" y="0"/>
                  </a:lnTo>
                  <a:lnTo>
                    <a:pt x="779289" y="791679"/>
                  </a:lnTo>
                  <a:lnTo>
                    <a:pt x="0" y="7916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794" t="0" r="-794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1206111" y="9813"/>
              <a:ext cx="900039" cy="914348"/>
            </a:xfrm>
            <a:custGeom>
              <a:avLst/>
              <a:gdLst/>
              <a:ahLst/>
              <a:cxnLst/>
              <a:rect r="r" b="b" t="t" l="l"/>
              <a:pathLst>
                <a:path h="914348" w="900039">
                  <a:moveTo>
                    <a:pt x="0" y="0"/>
                  </a:moveTo>
                  <a:lnTo>
                    <a:pt x="900039" y="0"/>
                  </a:lnTo>
                  <a:lnTo>
                    <a:pt x="900039" y="914348"/>
                  </a:lnTo>
                  <a:lnTo>
                    <a:pt x="0" y="9143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794" t="0" r="-794" b="0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314140" y="57794"/>
              <a:ext cx="848448" cy="849068"/>
            </a:xfrm>
            <a:custGeom>
              <a:avLst/>
              <a:gdLst/>
              <a:ahLst/>
              <a:cxnLst/>
              <a:rect r="r" b="b" t="t" l="l"/>
              <a:pathLst>
                <a:path h="849068" w="848448">
                  <a:moveTo>
                    <a:pt x="0" y="0"/>
                  </a:moveTo>
                  <a:lnTo>
                    <a:pt x="848448" y="0"/>
                  </a:lnTo>
                  <a:lnTo>
                    <a:pt x="848448" y="849068"/>
                  </a:lnTo>
                  <a:lnTo>
                    <a:pt x="0" y="8490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-21047" t="0" r="-19900" b="0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2994916" y="23506"/>
              <a:ext cx="900655" cy="900655"/>
            </a:xfrm>
            <a:custGeom>
              <a:avLst/>
              <a:gdLst/>
              <a:ahLst/>
              <a:cxnLst/>
              <a:rect r="r" b="b" t="t" l="l"/>
              <a:pathLst>
                <a:path h="900655" w="900655">
                  <a:moveTo>
                    <a:pt x="0" y="0"/>
                  </a:moveTo>
                  <a:lnTo>
                    <a:pt x="900655" y="0"/>
                  </a:lnTo>
                  <a:lnTo>
                    <a:pt x="900655" y="900655"/>
                  </a:lnTo>
                  <a:lnTo>
                    <a:pt x="0" y="9006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0" r="0" b="0"/>
              </a:stretch>
            </a:blipFill>
          </p:spPr>
        </p:sp>
      </p:grpSp>
      <p:sp>
        <p:nvSpPr>
          <p:cNvPr name="TextBox 17" id="17"/>
          <p:cNvSpPr txBox="true"/>
          <p:nvPr/>
        </p:nvSpPr>
        <p:spPr>
          <a:xfrm rot="0">
            <a:off x="16691888" y="9101138"/>
            <a:ext cx="567412" cy="342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624"/>
              </a:lnSpc>
            </a:pPr>
            <a:r>
              <a:rPr lang="en-US" b="true" sz="2499">
                <a:solidFill>
                  <a:srgbClr val="044796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05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8339305" y="1453532"/>
            <a:ext cx="8636289" cy="2123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329"/>
              </a:lnSpc>
              <a:spcBef>
                <a:spcPct val="0"/>
              </a:spcBef>
            </a:pPr>
            <a:r>
              <a:rPr lang="en-US" b="true" sz="6999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Me</a:t>
            </a:r>
            <a:r>
              <a:rPr lang="en-US" b="true" sz="6999" strike="noStrike" u="none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t</a:t>
            </a:r>
            <a:r>
              <a:rPr lang="en-US" b="true" sz="6999" strike="noStrike" u="none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od</a:t>
            </a:r>
            <a:r>
              <a:rPr lang="en-US" b="true" sz="6999" strike="noStrike" u="none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e </a:t>
            </a:r>
            <a:r>
              <a:rPr lang="en-US" b="true" sz="6999" strike="noStrike" u="none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1 </a:t>
            </a:r>
          </a:p>
          <a:p>
            <a:pPr algn="l" marL="0" indent="0" lvl="0">
              <a:lnSpc>
                <a:spcPts val="8329"/>
              </a:lnSpc>
              <a:spcBef>
                <a:spcPct val="0"/>
              </a:spcBef>
            </a:pPr>
            <a:r>
              <a:rPr lang="en-US" b="true" sz="6999" strike="noStrike" u="none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</a:t>
            </a:r>
            <a:r>
              <a:rPr lang="en-US" b="true" sz="6999" strike="noStrike" u="none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Inverse-</a:t>
            </a:r>
            <a:r>
              <a:rPr lang="en-US" b="true" sz="6999" strike="noStrike" u="none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Tra</a:t>
            </a:r>
            <a:r>
              <a:rPr lang="en-US" b="true" sz="6999" strike="noStrike" u="none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nsform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468059" y="7680659"/>
            <a:ext cx="831718" cy="342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24"/>
              </a:lnSpc>
            </a:pPr>
            <a:r>
              <a:rPr lang="en-US" b="true" sz="2499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02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8784762" y="3935747"/>
            <a:ext cx="8871289" cy="307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>
                    <a:alpha val="66667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Prinsip: Menggunakan invers </a:t>
            </a:r>
            <a:r>
              <a:rPr lang="en-US" b="true" sz="2499">
                <a:solidFill>
                  <a:srgbClr val="000000">
                    <a:alpha val="66667"/>
                  </a:srgbClr>
                </a:solidFill>
                <a:latin typeface="Poppins Bold"/>
                <a:ea typeface="Poppins Bold"/>
                <a:cs typeface="Poppins Bold"/>
                <a:sym typeface="Poppins Bold"/>
              </a:rPr>
              <a:t>fungsi distribusi kumulatif</a:t>
            </a:r>
            <a:r>
              <a:rPr lang="en-US" sz="2499">
                <a:solidFill>
                  <a:srgbClr val="000000">
                    <a:alpha val="66667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 (F^-1(U)).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>
                    <a:alpha val="66667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Hasil Simulasi: Histogram simulasi cukup </a:t>
            </a:r>
            <a:r>
              <a:rPr lang="en-US" b="true" sz="2499">
                <a:solidFill>
                  <a:srgbClr val="000000">
                    <a:alpha val="66667"/>
                  </a:srgbClr>
                </a:solidFill>
                <a:latin typeface="Poppins Bold"/>
                <a:ea typeface="Poppins Bold"/>
                <a:cs typeface="Poppins Bold"/>
                <a:sym typeface="Poppins Bold"/>
              </a:rPr>
              <a:t>mengikuti pola data asli</a:t>
            </a:r>
            <a:r>
              <a:rPr lang="en-US" sz="2499">
                <a:solidFill>
                  <a:srgbClr val="000000">
                    <a:alpha val="66667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>
                    <a:alpha val="66667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Validasi Statistik: KS-Test p-value = 0.4973 (Valid).</a:t>
            </a:r>
          </a:p>
          <a:p>
            <a:pPr algn="l" marL="539749" indent="-269875" lvl="1">
              <a:lnSpc>
                <a:spcPts val="3499"/>
              </a:lnSpc>
              <a:spcBef>
                <a:spcPct val="0"/>
              </a:spcBef>
              <a:buFont typeface="Arial"/>
              <a:buChar char="•"/>
            </a:pPr>
            <a:r>
              <a:rPr lang="en-US" sz="2499">
                <a:solidFill>
                  <a:srgbClr val="000000">
                    <a:alpha val="66667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Analisis Bias: Pada</a:t>
            </a:r>
            <a:r>
              <a:rPr lang="en-US" b="true" sz="2499">
                <a:solidFill>
                  <a:srgbClr val="000000">
                    <a:alpha val="66667"/>
                  </a:srgbClr>
                </a:solidFill>
                <a:latin typeface="Poppins Bold"/>
                <a:ea typeface="Poppins Bold"/>
                <a:cs typeface="Poppins Bold"/>
                <a:sym typeface="Poppins Bold"/>
              </a:rPr>
              <a:t> N=10.000</a:t>
            </a:r>
            <a:r>
              <a:rPr lang="en-US" sz="2499">
                <a:solidFill>
                  <a:srgbClr val="000000">
                    <a:alpha val="66667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, bias </a:t>
            </a:r>
            <a:r>
              <a:rPr lang="en-US" b="true" sz="2499">
                <a:solidFill>
                  <a:srgbClr val="000000">
                    <a:alpha val="66667"/>
                  </a:srgbClr>
                </a:solidFill>
                <a:latin typeface="Poppins Bold"/>
                <a:ea typeface="Poppins Bold"/>
                <a:cs typeface="Poppins Bold"/>
                <a:sym typeface="Poppins Bold"/>
              </a:rPr>
              <a:t>Mean = 771</a:t>
            </a:r>
            <a:r>
              <a:rPr lang="en-US" sz="2499">
                <a:solidFill>
                  <a:srgbClr val="000000">
                    <a:alpha val="66667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 dan bias </a:t>
            </a:r>
            <a:r>
              <a:rPr lang="en-US" b="true" sz="2499">
                <a:solidFill>
                  <a:srgbClr val="000000">
                    <a:alpha val="66667"/>
                  </a:srgbClr>
                </a:solidFill>
                <a:latin typeface="Poppins Bold"/>
                <a:ea typeface="Poppins Bold"/>
                <a:cs typeface="Poppins Bold"/>
                <a:sym typeface="Poppins Bold"/>
              </a:rPr>
              <a:t>SD = 884</a:t>
            </a:r>
            <a:r>
              <a:rPr lang="en-US" sz="2499">
                <a:solidFill>
                  <a:srgbClr val="000000">
                    <a:alpha val="66667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8641076" y="8320422"/>
            <a:ext cx="9349159" cy="342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24"/>
              </a:lnSpc>
            </a:pPr>
            <a:r>
              <a:rPr lang="en-US" sz="2499" b="true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Bias SD merupakan yang</a:t>
            </a:r>
            <a:r>
              <a:rPr lang="en-US" b="true" sz="2499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tertinggi dibanding metode lain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801115" y="6255189"/>
            <a:ext cx="5486885" cy="4031811"/>
            <a:chOff x="0" y="0"/>
            <a:chExt cx="1445106" cy="106187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45105" cy="1061876"/>
            </a:xfrm>
            <a:custGeom>
              <a:avLst/>
              <a:gdLst/>
              <a:ahLst/>
              <a:cxnLst/>
              <a:rect r="r" b="b" t="t" l="l"/>
              <a:pathLst>
                <a:path h="1061876" w="1445105">
                  <a:moveTo>
                    <a:pt x="0" y="0"/>
                  </a:moveTo>
                  <a:lnTo>
                    <a:pt x="1445105" y="0"/>
                  </a:lnTo>
                  <a:lnTo>
                    <a:pt x="1445105" y="1061876"/>
                  </a:lnTo>
                  <a:lnTo>
                    <a:pt x="0" y="1061876"/>
                  </a:lnTo>
                  <a:close/>
                </a:path>
              </a:pathLst>
            </a:custGeom>
            <a:gradFill rotWithShape="true">
              <a:gsLst>
                <a:gs pos="0">
                  <a:srgbClr val="004191">
                    <a:alpha val="100000"/>
                  </a:srgbClr>
                </a:gs>
                <a:gs pos="50000">
                  <a:srgbClr val="2974BE">
                    <a:alpha val="100000"/>
                  </a:srgbClr>
                </a:gs>
                <a:gs pos="100000">
                  <a:srgbClr val="73A6D8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445106" cy="11190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62399" y="1560601"/>
            <a:ext cx="10684648" cy="1721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783"/>
              </a:lnSpc>
              <a:spcBef>
                <a:spcPct val="0"/>
              </a:spcBef>
            </a:pPr>
            <a:r>
              <a:rPr lang="en-US" b="true" sz="5700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Me</a:t>
            </a:r>
            <a:r>
              <a:rPr lang="en-US" b="true" sz="5700" strike="noStrike" u="none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tode 2 - Acceptance-Rejecti</a:t>
            </a:r>
            <a:r>
              <a:rPr lang="en-US" b="true" sz="5700" strike="noStrike" u="none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o</a:t>
            </a:r>
            <a:r>
              <a:rPr lang="en-US" b="true" sz="5700" strike="noStrike" u="none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n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8268186" y="2421509"/>
            <a:ext cx="9586920" cy="7433891"/>
            <a:chOff x="0" y="0"/>
            <a:chExt cx="2407077" cy="186649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407077" cy="1866496"/>
            </a:xfrm>
            <a:custGeom>
              <a:avLst/>
              <a:gdLst/>
              <a:ahLst/>
              <a:cxnLst/>
              <a:rect r="r" b="b" t="t" l="l"/>
              <a:pathLst>
                <a:path h="1866496" w="2407077">
                  <a:moveTo>
                    <a:pt x="39570" y="0"/>
                  </a:moveTo>
                  <a:lnTo>
                    <a:pt x="2367507" y="0"/>
                  </a:lnTo>
                  <a:cubicBezTo>
                    <a:pt x="2378002" y="0"/>
                    <a:pt x="2388066" y="4169"/>
                    <a:pt x="2395487" y="11590"/>
                  </a:cubicBezTo>
                  <a:cubicBezTo>
                    <a:pt x="2402908" y="19011"/>
                    <a:pt x="2407077" y="29075"/>
                    <a:pt x="2407077" y="39570"/>
                  </a:cubicBezTo>
                  <a:lnTo>
                    <a:pt x="2407077" y="1826926"/>
                  </a:lnTo>
                  <a:cubicBezTo>
                    <a:pt x="2407077" y="1837421"/>
                    <a:pt x="2402908" y="1847485"/>
                    <a:pt x="2395487" y="1854906"/>
                  </a:cubicBezTo>
                  <a:cubicBezTo>
                    <a:pt x="2388066" y="1862327"/>
                    <a:pt x="2378002" y="1866496"/>
                    <a:pt x="2367507" y="1866496"/>
                  </a:cubicBezTo>
                  <a:lnTo>
                    <a:pt x="39570" y="1866496"/>
                  </a:lnTo>
                  <a:cubicBezTo>
                    <a:pt x="29075" y="1866496"/>
                    <a:pt x="19011" y="1862327"/>
                    <a:pt x="11590" y="1854906"/>
                  </a:cubicBezTo>
                  <a:cubicBezTo>
                    <a:pt x="4169" y="1847485"/>
                    <a:pt x="0" y="1837421"/>
                    <a:pt x="0" y="1826926"/>
                  </a:cubicBezTo>
                  <a:lnTo>
                    <a:pt x="0" y="39570"/>
                  </a:lnTo>
                  <a:cubicBezTo>
                    <a:pt x="0" y="29075"/>
                    <a:pt x="4169" y="19011"/>
                    <a:pt x="11590" y="11590"/>
                  </a:cubicBezTo>
                  <a:cubicBezTo>
                    <a:pt x="19011" y="4169"/>
                    <a:pt x="29075" y="0"/>
                    <a:pt x="39570" y="0"/>
                  </a:cubicBezTo>
                  <a:close/>
                </a:path>
              </a:pathLst>
            </a:custGeom>
            <a:blipFill>
              <a:blip r:embed="rId2"/>
              <a:stretch>
                <a:fillRect l="0" t="-7391" r="0" b="-7391"/>
              </a:stretch>
            </a:blipFill>
            <a:ln w="95250" cap="rnd">
              <a:solidFill>
                <a:srgbClr val="FFFFFF"/>
              </a:solidFill>
              <a:prstDash val="solid"/>
              <a:round/>
            </a:ln>
          </p:spPr>
        </p:sp>
      </p:grpSp>
      <p:sp>
        <p:nvSpPr>
          <p:cNvPr name="Freeform 8" id="8"/>
          <p:cNvSpPr/>
          <p:nvPr/>
        </p:nvSpPr>
        <p:spPr>
          <a:xfrm flipH="false" flipV="true" rot="10613584">
            <a:off x="9398039" y="8990948"/>
            <a:ext cx="2263269" cy="2715213"/>
          </a:xfrm>
          <a:custGeom>
            <a:avLst/>
            <a:gdLst/>
            <a:ahLst/>
            <a:cxnLst/>
            <a:rect r="r" b="b" t="t" l="l"/>
            <a:pathLst>
              <a:path h="2715213" w="2263269">
                <a:moveTo>
                  <a:pt x="0" y="2715213"/>
                </a:moveTo>
                <a:lnTo>
                  <a:pt x="2263269" y="2715213"/>
                </a:lnTo>
                <a:lnTo>
                  <a:pt x="2263269" y="0"/>
                </a:lnTo>
                <a:lnTo>
                  <a:pt x="0" y="0"/>
                </a:lnTo>
                <a:lnTo>
                  <a:pt x="0" y="2715213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71078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455311" y="501186"/>
            <a:ext cx="3878464" cy="723492"/>
            <a:chOff x="0" y="0"/>
            <a:chExt cx="5171285" cy="964657"/>
          </a:xfrm>
        </p:grpSpPr>
        <p:grpSp>
          <p:nvGrpSpPr>
            <p:cNvPr name="Group 10" id="10"/>
            <p:cNvGrpSpPr/>
            <p:nvPr/>
          </p:nvGrpSpPr>
          <p:grpSpPr>
            <a:xfrm rot="0">
              <a:off x="0" y="0"/>
              <a:ext cx="5171285" cy="964657"/>
              <a:chOff x="0" y="0"/>
              <a:chExt cx="1171966" cy="218620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1171966" cy="218620"/>
              </a:xfrm>
              <a:custGeom>
                <a:avLst/>
                <a:gdLst/>
                <a:ahLst/>
                <a:cxnLst/>
                <a:rect r="r" b="b" t="t" l="l"/>
                <a:pathLst>
                  <a:path h="218620" w="1171966">
                    <a:moveTo>
                      <a:pt x="109310" y="0"/>
                    </a:moveTo>
                    <a:lnTo>
                      <a:pt x="1062656" y="0"/>
                    </a:lnTo>
                    <a:cubicBezTo>
                      <a:pt x="1123026" y="0"/>
                      <a:pt x="1171966" y="48940"/>
                      <a:pt x="1171966" y="109310"/>
                    </a:cubicBezTo>
                    <a:lnTo>
                      <a:pt x="1171966" y="109310"/>
                    </a:lnTo>
                    <a:cubicBezTo>
                      <a:pt x="1171966" y="169680"/>
                      <a:pt x="1123026" y="218620"/>
                      <a:pt x="1062656" y="218620"/>
                    </a:cubicBezTo>
                    <a:lnTo>
                      <a:pt x="109310" y="218620"/>
                    </a:lnTo>
                    <a:cubicBezTo>
                      <a:pt x="48940" y="218620"/>
                      <a:pt x="0" y="169680"/>
                      <a:pt x="0" y="109310"/>
                    </a:cubicBezTo>
                    <a:lnTo>
                      <a:pt x="0" y="109310"/>
                    </a:lnTo>
                    <a:cubicBezTo>
                      <a:pt x="0" y="48940"/>
                      <a:pt x="48940" y="0"/>
                      <a:pt x="109310" y="0"/>
                    </a:cubicBezTo>
                    <a:close/>
                  </a:path>
                </a:pathLst>
              </a:custGeom>
              <a:solidFill>
                <a:srgbClr val="FEFEFE"/>
              </a:solidFill>
              <a:ln w="9525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0"/>
                <a:ext cx="1171966" cy="218620"/>
              </a:xfrm>
              <a:prstGeom prst="rect">
                <a:avLst/>
              </a:prstGeom>
            </p:spPr>
            <p:txBody>
              <a:bodyPr anchor="ctr" rtlCol="false" tIns="177985" lIns="177985" bIns="177985" rIns="177985"/>
              <a:lstStyle/>
              <a:p>
                <a:pPr algn="ctr">
                  <a:lnSpc>
                    <a:spcPts val="698"/>
                  </a:lnSpc>
                </a:pPr>
              </a:p>
            </p:txBody>
          </p:sp>
        </p:grpSp>
        <p:sp>
          <p:nvSpPr>
            <p:cNvPr name="Freeform 13" id="13"/>
            <p:cNvSpPr/>
            <p:nvPr/>
          </p:nvSpPr>
          <p:spPr>
            <a:xfrm flipH="false" flipV="false" rot="0">
              <a:off x="4021497" y="78674"/>
              <a:ext cx="799254" cy="811961"/>
            </a:xfrm>
            <a:custGeom>
              <a:avLst/>
              <a:gdLst/>
              <a:ahLst/>
              <a:cxnLst/>
              <a:rect r="r" b="b" t="t" l="l"/>
              <a:pathLst>
                <a:path h="811961" w="799254">
                  <a:moveTo>
                    <a:pt x="0" y="0"/>
                  </a:moveTo>
                  <a:lnTo>
                    <a:pt x="799254" y="0"/>
                  </a:lnTo>
                  <a:lnTo>
                    <a:pt x="799254" y="811961"/>
                  </a:lnTo>
                  <a:lnTo>
                    <a:pt x="0" y="8119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794" t="0" r="-794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2171813" y="88815"/>
              <a:ext cx="779289" cy="791679"/>
            </a:xfrm>
            <a:custGeom>
              <a:avLst/>
              <a:gdLst/>
              <a:ahLst/>
              <a:cxnLst/>
              <a:rect r="r" b="b" t="t" l="l"/>
              <a:pathLst>
                <a:path h="791679" w="779289">
                  <a:moveTo>
                    <a:pt x="0" y="0"/>
                  </a:moveTo>
                  <a:lnTo>
                    <a:pt x="779289" y="0"/>
                  </a:lnTo>
                  <a:lnTo>
                    <a:pt x="779289" y="791679"/>
                  </a:lnTo>
                  <a:lnTo>
                    <a:pt x="0" y="7916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794" t="0" r="-794" b="0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1206111" y="9813"/>
              <a:ext cx="900039" cy="914348"/>
            </a:xfrm>
            <a:custGeom>
              <a:avLst/>
              <a:gdLst/>
              <a:ahLst/>
              <a:cxnLst/>
              <a:rect r="r" b="b" t="t" l="l"/>
              <a:pathLst>
                <a:path h="914348" w="900039">
                  <a:moveTo>
                    <a:pt x="0" y="0"/>
                  </a:moveTo>
                  <a:lnTo>
                    <a:pt x="900039" y="0"/>
                  </a:lnTo>
                  <a:lnTo>
                    <a:pt x="900039" y="914348"/>
                  </a:lnTo>
                  <a:lnTo>
                    <a:pt x="0" y="9143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794" t="0" r="-794" b="0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314140" y="57794"/>
              <a:ext cx="848448" cy="849068"/>
            </a:xfrm>
            <a:custGeom>
              <a:avLst/>
              <a:gdLst/>
              <a:ahLst/>
              <a:cxnLst/>
              <a:rect r="r" b="b" t="t" l="l"/>
              <a:pathLst>
                <a:path h="849068" w="848448">
                  <a:moveTo>
                    <a:pt x="0" y="0"/>
                  </a:moveTo>
                  <a:lnTo>
                    <a:pt x="848448" y="0"/>
                  </a:lnTo>
                  <a:lnTo>
                    <a:pt x="848448" y="849068"/>
                  </a:lnTo>
                  <a:lnTo>
                    <a:pt x="0" y="8490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-21047" t="0" r="-19900" b="0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2994916" y="23506"/>
              <a:ext cx="900655" cy="900655"/>
            </a:xfrm>
            <a:custGeom>
              <a:avLst/>
              <a:gdLst/>
              <a:ahLst/>
              <a:cxnLst/>
              <a:rect r="r" b="b" t="t" l="l"/>
              <a:pathLst>
                <a:path h="900655" w="900655">
                  <a:moveTo>
                    <a:pt x="0" y="0"/>
                  </a:moveTo>
                  <a:lnTo>
                    <a:pt x="900655" y="0"/>
                  </a:lnTo>
                  <a:lnTo>
                    <a:pt x="900655" y="900655"/>
                  </a:lnTo>
                  <a:lnTo>
                    <a:pt x="0" y="9006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0" r="0" b="0"/>
              </a:stretch>
            </a:blipFill>
          </p:spPr>
        </p:sp>
      </p:grpSp>
      <p:sp>
        <p:nvSpPr>
          <p:cNvPr name="TextBox 18" id="18"/>
          <p:cNvSpPr txBox="true"/>
          <p:nvPr/>
        </p:nvSpPr>
        <p:spPr>
          <a:xfrm rot="0">
            <a:off x="16691888" y="9101138"/>
            <a:ext cx="567412" cy="342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624"/>
              </a:lnSpc>
            </a:pPr>
            <a:r>
              <a:rPr lang="en-US" b="true" sz="2499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08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62399" y="3800726"/>
            <a:ext cx="7879933" cy="57231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78443" indent="-289222" lvl="1">
              <a:lnSpc>
                <a:spcPts val="3750"/>
              </a:lnSpc>
              <a:buFont typeface="Arial"/>
              <a:buChar char="•"/>
            </a:pPr>
            <a:r>
              <a:rPr lang="en-US" sz="2679">
                <a:solidFill>
                  <a:srgbClr val="000000">
                    <a:alpha val="66667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Prinsip: Menggunakan </a:t>
            </a:r>
            <a:r>
              <a:rPr lang="en-US" b="true" sz="2679">
                <a:solidFill>
                  <a:srgbClr val="000000">
                    <a:alpha val="66667"/>
                  </a:srgbClr>
                </a:solidFill>
                <a:latin typeface="Poppins Bold"/>
                <a:ea typeface="Poppins Bold"/>
                <a:cs typeface="Poppins Bold"/>
                <a:sym typeface="Poppins Bold"/>
              </a:rPr>
              <a:t>distribusi proposal Cauchy (g(x))</a:t>
            </a:r>
            <a:r>
              <a:rPr lang="en-US" sz="2679">
                <a:solidFill>
                  <a:srgbClr val="000000">
                    <a:alpha val="66667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 untuk menyelimuti target Normal.</a:t>
            </a:r>
          </a:p>
          <a:p>
            <a:pPr algn="l" marL="578443" indent="-289222" lvl="1">
              <a:lnSpc>
                <a:spcPts val="3750"/>
              </a:lnSpc>
              <a:buFont typeface="Arial"/>
              <a:buChar char="•"/>
            </a:pPr>
            <a:r>
              <a:rPr lang="en-US" sz="2679">
                <a:solidFill>
                  <a:srgbClr val="000000">
                    <a:alpha val="66667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Hasil Simulasi: Secara visual kurvanya paling </a:t>
            </a:r>
            <a:r>
              <a:rPr lang="en-US" b="true" sz="2679">
                <a:solidFill>
                  <a:srgbClr val="000000">
                    <a:alpha val="66667"/>
                  </a:srgbClr>
                </a:solidFill>
                <a:latin typeface="Poppins Bold"/>
                <a:ea typeface="Poppins Bold"/>
                <a:cs typeface="Poppins Bold"/>
                <a:sym typeface="Poppins Bold"/>
              </a:rPr>
              <a:t>"menempel" (fit)</a:t>
            </a:r>
            <a:r>
              <a:rPr lang="en-US" sz="2679">
                <a:solidFill>
                  <a:srgbClr val="000000">
                    <a:alpha val="66667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 dengan data asli.</a:t>
            </a:r>
          </a:p>
          <a:p>
            <a:pPr algn="l" marL="578443" indent="-289222" lvl="1">
              <a:lnSpc>
                <a:spcPts val="3750"/>
              </a:lnSpc>
              <a:spcBef>
                <a:spcPct val="0"/>
              </a:spcBef>
              <a:buFont typeface="Arial"/>
              <a:buChar char="•"/>
            </a:pPr>
            <a:r>
              <a:rPr lang="en-US" sz="2679">
                <a:solidFill>
                  <a:srgbClr val="000000">
                    <a:alpha val="66667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Validasi Statistik: KS-Test </a:t>
            </a:r>
            <a:r>
              <a:rPr lang="en-US" b="true" sz="2679">
                <a:solidFill>
                  <a:srgbClr val="000000">
                    <a:alpha val="66667"/>
                  </a:srgbClr>
                </a:solidFill>
                <a:latin typeface="Poppins Bold"/>
                <a:ea typeface="Poppins Bold"/>
                <a:cs typeface="Poppins Bold"/>
                <a:sym typeface="Poppins Bold"/>
              </a:rPr>
              <a:t>p-value = 0.7121</a:t>
            </a:r>
            <a:r>
              <a:rPr lang="en-US" sz="2679">
                <a:solidFill>
                  <a:srgbClr val="000000">
                    <a:alpha val="66667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 (T</a:t>
            </a:r>
            <a:r>
              <a:rPr lang="en-US" sz="2679" strike="noStrike" u="none">
                <a:solidFill>
                  <a:srgbClr val="000000">
                    <a:alpha val="66667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ertinggi).</a:t>
            </a:r>
          </a:p>
          <a:p>
            <a:pPr algn="l" marL="578443" indent="-289222" lvl="1">
              <a:lnSpc>
                <a:spcPts val="3750"/>
              </a:lnSpc>
              <a:spcBef>
                <a:spcPct val="0"/>
              </a:spcBef>
              <a:buFont typeface="Arial"/>
              <a:buChar char="•"/>
            </a:pPr>
            <a:r>
              <a:rPr lang="en-US" sz="2679" strike="noStrike" u="none">
                <a:solidFill>
                  <a:srgbClr val="000000">
                    <a:alpha val="66667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Status: </a:t>
            </a:r>
            <a:r>
              <a:rPr lang="en-US" b="true" sz="2679" strike="noStrike" u="none">
                <a:solidFill>
                  <a:srgbClr val="000000">
                    <a:alpha val="66667"/>
                  </a:srgbClr>
                </a:solidFill>
                <a:latin typeface="Poppins Bold"/>
                <a:ea typeface="Poppins Bold"/>
                <a:cs typeface="Poppins Bold"/>
                <a:sym typeface="Poppins Bold"/>
              </a:rPr>
              <a:t>Valid</a:t>
            </a:r>
            <a:r>
              <a:rPr lang="en-US" sz="2679" strike="noStrike" u="none">
                <a:solidFill>
                  <a:srgbClr val="000000">
                    <a:alpha val="66667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 &amp; memiliki kemiripan bentuk distribusi terbai</a:t>
            </a:r>
            <a:r>
              <a:rPr lang="en-US" sz="2679" strike="noStrike" u="none">
                <a:solidFill>
                  <a:srgbClr val="000000">
                    <a:alpha val="66667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k</a:t>
            </a:r>
            <a:r>
              <a:rPr lang="en-US" sz="2679" strike="noStrike" u="none">
                <a:solidFill>
                  <a:srgbClr val="000000">
                    <a:alpha val="66667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</a:p>
          <a:p>
            <a:pPr algn="l" marL="578443" indent="-289222" lvl="1">
              <a:lnSpc>
                <a:spcPts val="3750"/>
              </a:lnSpc>
              <a:spcBef>
                <a:spcPct val="0"/>
              </a:spcBef>
              <a:buFont typeface="Arial"/>
              <a:buChar char="•"/>
            </a:pPr>
            <a:r>
              <a:rPr lang="en-US" sz="2679" strike="noStrike" u="none">
                <a:solidFill>
                  <a:srgbClr val="000000">
                    <a:alpha val="66667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K</a:t>
            </a:r>
            <a:r>
              <a:rPr lang="en-US" sz="2679" strike="noStrike" u="none">
                <a:solidFill>
                  <a:srgbClr val="000000">
                    <a:alpha val="66667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el</a:t>
            </a:r>
            <a:r>
              <a:rPr lang="en-US" sz="2679" strike="noStrike" u="none">
                <a:solidFill>
                  <a:srgbClr val="000000">
                    <a:alpha val="66667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emaha</a:t>
            </a:r>
            <a:r>
              <a:rPr lang="en-US" sz="2679" strike="noStrike" u="none">
                <a:solidFill>
                  <a:srgbClr val="000000">
                    <a:alpha val="66667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n: </a:t>
            </a:r>
            <a:r>
              <a:rPr lang="en-US" b="true" sz="2679" strike="noStrike" u="none">
                <a:solidFill>
                  <a:srgbClr val="000000">
                    <a:alpha val="66667"/>
                  </a:srgbClr>
                </a:solidFill>
                <a:latin typeface="Poppins Bold"/>
                <a:ea typeface="Poppins Bold"/>
                <a:cs typeface="Poppins Bold"/>
                <a:sym typeface="Poppins Bold"/>
              </a:rPr>
              <a:t>Komputasi lebih berat </a:t>
            </a:r>
            <a:r>
              <a:rPr lang="en-US" sz="2679" strike="noStrike" u="none">
                <a:solidFill>
                  <a:srgbClr val="000000">
                    <a:alpha val="66667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karena adanya data yang ditolak (rejecte</a:t>
            </a:r>
            <a:r>
              <a:rPr lang="en-US" sz="2679" strike="noStrike" u="none">
                <a:solidFill>
                  <a:srgbClr val="000000">
                    <a:alpha val="66667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d</a:t>
            </a:r>
            <a:r>
              <a:rPr lang="en-US" sz="2679" strike="noStrike" u="none">
                <a:solidFill>
                  <a:srgbClr val="000000">
                    <a:alpha val="66667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)</a:t>
            </a:r>
            <a:r>
              <a:rPr lang="en-US" sz="2679" strike="noStrike" u="none">
                <a:solidFill>
                  <a:srgbClr val="000000">
                    <a:alpha val="66667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</a:p>
          <a:p>
            <a:pPr algn="l" marL="0" indent="0" lvl="0">
              <a:lnSpc>
                <a:spcPts val="375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8172775"/>
            <a:ext cx="18288000" cy="2114225"/>
            <a:chOff x="0" y="0"/>
            <a:chExt cx="4816593" cy="5568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556833"/>
            </a:xfrm>
            <a:custGeom>
              <a:avLst/>
              <a:gdLst/>
              <a:ahLst/>
              <a:cxnLst/>
              <a:rect r="r" b="b" t="t" l="l"/>
              <a:pathLst>
                <a:path h="5568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556833"/>
                  </a:lnTo>
                  <a:lnTo>
                    <a:pt x="0" y="556833"/>
                  </a:lnTo>
                  <a:close/>
                </a:path>
              </a:pathLst>
            </a:custGeom>
            <a:gradFill rotWithShape="true">
              <a:gsLst>
                <a:gs pos="0">
                  <a:srgbClr val="004191">
                    <a:alpha val="100000"/>
                  </a:srgbClr>
                </a:gs>
                <a:gs pos="50000">
                  <a:srgbClr val="2974BE">
                    <a:alpha val="100000"/>
                  </a:srgbClr>
                </a:gs>
                <a:gs pos="100000">
                  <a:srgbClr val="73A6D8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4816593" cy="6139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045917" y="4065715"/>
            <a:ext cx="8213383" cy="5874714"/>
            <a:chOff x="0" y="0"/>
            <a:chExt cx="2062210" cy="147501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062210" cy="1475019"/>
            </a:xfrm>
            <a:custGeom>
              <a:avLst/>
              <a:gdLst/>
              <a:ahLst/>
              <a:cxnLst/>
              <a:rect r="r" b="b" t="t" l="l"/>
              <a:pathLst>
                <a:path h="1475019" w="2062210">
                  <a:moveTo>
                    <a:pt x="44302" y="0"/>
                  </a:moveTo>
                  <a:lnTo>
                    <a:pt x="2017908" y="0"/>
                  </a:lnTo>
                  <a:cubicBezTo>
                    <a:pt x="2029658" y="0"/>
                    <a:pt x="2040926" y="4668"/>
                    <a:pt x="2049235" y="12976"/>
                  </a:cubicBezTo>
                  <a:cubicBezTo>
                    <a:pt x="2057543" y="21284"/>
                    <a:pt x="2062210" y="32552"/>
                    <a:pt x="2062210" y="44302"/>
                  </a:cubicBezTo>
                  <a:lnTo>
                    <a:pt x="2062210" y="1430717"/>
                  </a:lnTo>
                  <a:cubicBezTo>
                    <a:pt x="2062210" y="1455184"/>
                    <a:pt x="2042376" y="1475019"/>
                    <a:pt x="2017908" y="1475019"/>
                  </a:cubicBezTo>
                  <a:lnTo>
                    <a:pt x="44302" y="1475019"/>
                  </a:lnTo>
                  <a:cubicBezTo>
                    <a:pt x="32552" y="1475019"/>
                    <a:pt x="21284" y="1470351"/>
                    <a:pt x="12976" y="1462043"/>
                  </a:cubicBezTo>
                  <a:cubicBezTo>
                    <a:pt x="4668" y="1453735"/>
                    <a:pt x="0" y="1442466"/>
                    <a:pt x="0" y="1430717"/>
                  </a:cubicBezTo>
                  <a:lnTo>
                    <a:pt x="0" y="44302"/>
                  </a:lnTo>
                  <a:cubicBezTo>
                    <a:pt x="0" y="32552"/>
                    <a:pt x="4668" y="21284"/>
                    <a:pt x="12976" y="12976"/>
                  </a:cubicBezTo>
                  <a:cubicBezTo>
                    <a:pt x="21284" y="4668"/>
                    <a:pt x="32552" y="0"/>
                    <a:pt x="44302" y="0"/>
                  </a:cubicBezTo>
                  <a:close/>
                </a:path>
              </a:pathLst>
            </a:custGeom>
            <a:blipFill>
              <a:blip r:embed="rId2"/>
              <a:stretch>
                <a:fillRect l="0" t="-12219" r="0" b="-12219"/>
              </a:stretch>
            </a:blipFill>
            <a:ln w="95250" cap="rnd">
              <a:solidFill>
                <a:srgbClr val="FFFFFF"/>
              </a:solidFill>
              <a:prstDash val="solid"/>
              <a:round/>
            </a:ln>
          </p:spPr>
        </p:sp>
      </p:grpSp>
      <p:sp>
        <p:nvSpPr>
          <p:cNvPr name="Freeform 7" id="7"/>
          <p:cNvSpPr/>
          <p:nvPr/>
        </p:nvSpPr>
        <p:spPr>
          <a:xfrm flipH="false" flipV="true" rot="10613584">
            <a:off x="6201227" y="8582822"/>
            <a:ext cx="2263269" cy="2715213"/>
          </a:xfrm>
          <a:custGeom>
            <a:avLst/>
            <a:gdLst/>
            <a:ahLst/>
            <a:cxnLst/>
            <a:rect r="r" b="b" t="t" l="l"/>
            <a:pathLst>
              <a:path h="2715213" w="2263269">
                <a:moveTo>
                  <a:pt x="0" y="2715213"/>
                </a:moveTo>
                <a:lnTo>
                  <a:pt x="2263269" y="2715213"/>
                </a:lnTo>
                <a:lnTo>
                  <a:pt x="2263269" y="0"/>
                </a:lnTo>
                <a:lnTo>
                  <a:pt x="0" y="0"/>
                </a:lnTo>
                <a:lnTo>
                  <a:pt x="0" y="2715213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71078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4064226" y="1467741"/>
            <a:ext cx="13195074" cy="2123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8329"/>
              </a:lnSpc>
              <a:spcBef>
                <a:spcPct val="0"/>
              </a:spcBef>
            </a:pPr>
            <a:r>
              <a:rPr lang="en-US" b="true" sz="6999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Me</a:t>
            </a:r>
            <a:r>
              <a:rPr lang="en-US" b="true" sz="6999" strike="noStrike" u="none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tode 3 - </a:t>
            </a:r>
          </a:p>
          <a:p>
            <a:pPr algn="r" marL="0" indent="0" lvl="0">
              <a:lnSpc>
                <a:spcPts val="8329"/>
              </a:lnSpc>
              <a:spcBef>
                <a:spcPct val="0"/>
              </a:spcBef>
            </a:pPr>
            <a:r>
              <a:rPr lang="en-US" b="true" sz="6999" strike="noStrike" u="none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Transformation (Box-Muller)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455311" y="501186"/>
            <a:ext cx="3878464" cy="723492"/>
            <a:chOff x="0" y="0"/>
            <a:chExt cx="5171285" cy="964657"/>
          </a:xfrm>
        </p:grpSpPr>
        <p:grpSp>
          <p:nvGrpSpPr>
            <p:cNvPr name="Group 10" id="10"/>
            <p:cNvGrpSpPr/>
            <p:nvPr/>
          </p:nvGrpSpPr>
          <p:grpSpPr>
            <a:xfrm rot="0">
              <a:off x="0" y="0"/>
              <a:ext cx="5171285" cy="964657"/>
              <a:chOff x="0" y="0"/>
              <a:chExt cx="1171966" cy="218620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1171966" cy="218620"/>
              </a:xfrm>
              <a:custGeom>
                <a:avLst/>
                <a:gdLst/>
                <a:ahLst/>
                <a:cxnLst/>
                <a:rect r="r" b="b" t="t" l="l"/>
                <a:pathLst>
                  <a:path h="218620" w="1171966">
                    <a:moveTo>
                      <a:pt x="109310" y="0"/>
                    </a:moveTo>
                    <a:lnTo>
                      <a:pt x="1062656" y="0"/>
                    </a:lnTo>
                    <a:cubicBezTo>
                      <a:pt x="1123026" y="0"/>
                      <a:pt x="1171966" y="48940"/>
                      <a:pt x="1171966" y="109310"/>
                    </a:cubicBezTo>
                    <a:lnTo>
                      <a:pt x="1171966" y="109310"/>
                    </a:lnTo>
                    <a:cubicBezTo>
                      <a:pt x="1171966" y="169680"/>
                      <a:pt x="1123026" y="218620"/>
                      <a:pt x="1062656" y="218620"/>
                    </a:cubicBezTo>
                    <a:lnTo>
                      <a:pt x="109310" y="218620"/>
                    </a:lnTo>
                    <a:cubicBezTo>
                      <a:pt x="48940" y="218620"/>
                      <a:pt x="0" y="169680"/>
                      <a:pt x="0" y="109310"/>
                    </a:cubicBezTo>
                    <a:lnTo>
                      <a:pt x="0" y="109310"/>
                    </a:lnTo>
                    <a:cubicBezTo>
                      <a:pt x="0" y="48940"/>
                      <a:pt x="48940" y="0"/>
                      <a:pt x="109310" y="0"/>
                    </a:cubicBezTo>
                    <a:close/>
                  </a:path>
                </a:pathLst>
              </a:custGeom>
              <a:solidFill>
                <a:srgbClr val="FEFEFE"/>
              </a:solidFill>
              <a:ln w="9525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0"/>
                <a:ext cx="1171966" cy="218620"/>
              </a:xfrm>
              <a:prstGeom prst="rect">
                <a:avLst/>
              </a:prstGeom>
            </p:spPr>
            <p:txBody>
              <a:bodyPr anchor="ctr" rtlCol="false" tIns="177985" lIns="177985" bIns="177985" rIns="177985"/>
              <a:lstStyle/>
              <a:p>
                <a:pPr algn="ctr">
                  <a:lnSpc>
                    <a:spcPts val="698"/>
                  </a:lnSpc>
                </a:pPr>
              </a:p>
            </p:txBody>
          </p:sp>
        </p:grpSp>
        <p:sp>
          <p:nvSpPr>
            <p:cNvPr name="Freeform 13" id="13"/>
            <p:cNvSpPr/>
            <p:nvPr/>
          </p:nvSpPr>
          <p:spPr>
            <a:xfrm flipH="false" flipV="false" rot="0">
              <a:off x="4021497" y="78674"/>
              <a:ext cx="799254" cy="811961"/>
            </a:xfrm>
            <a:custGeom>
              <a:avLst/>
              <a:gdLst/>
              <a:ahLst/>
              <a:cxnLst/>
              <a:rect r="r" b="b" t="t" l="l"/>
              <a:pathLst>
                <a:path h="811961" w="799254">
                  <a:moveTo>
                    <a:pt x="0" y="0"/>
                  </a:moveTo>
                  <a:lnTo>
                    <a:pt x="799254" y="0"/>
                  </a:lnTo>
                  <a:lnTo>
                    <a:pt x="799254" y="811961"/>
                  </a:lnTo>
                  <a:lnTo>
                    <a:pt x="0" y="8119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794" t="0" r="-794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2171813" y="88815"/>
              <a:ext cx="779289" cy="791679"/>
            </a:xfrm>
            <a:custGeom>
              <a:avLst/>
              <a:gdLst/>
              <a:ahLst/>
              <a:cxnLst/>
              <a:rect r="r" b="b" t="t" l="l"/>
              <a:pathLst>
                <a:path h="791679" w="779289">
                  <a:moveTo>
                    <a:pt x="0" y="0"/>
                  </a:moveTo>
                  <a:lnTo>
                    <a:pt x="779289" y="0"/>
                  </a:lnTo>
                  <a:lnTo>
                    <a:pt x="779289" y="791679"/>
                  </a:lnTo>
                  <a:lnTo>
                    <a:pt x="0" y="7916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794" t="0" r="-794" b="0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1206111" y="9813"/>
              <a:ext cx="900039" cy="914348"/>
            </a:xfrm>
            <a:custGeom>
              <a:avLst/>
              <a:gdLst/>
              <a:ahLst/>
              <a:cxnLst/>
              <a:rect r="r" b="b" t="t" l="l"/>
              <a:pathLst>
                <a:path h="914348" w="900039">
                  <a:moveTo>
                    <a:pt x="0" y="0"/>
                  </a:moveTo>
                  <a:lnTo>
                    <a:pt x="900039" y="0"/>
                  </a:lnTo>
                  <a:lnTo>
                    <a:pt x="900039" y="914348"/>
                  </a:lnTo>
                  <a:lnTo>
                    <a:pt x="0" y="9143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794" t="0" r="-794" b="0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314140" y="57794"/>
              <a:ext cx="848448" cy="849068"/>
            </a:xfrm>
            <a:custGeom>
              <a:avLst/>
              <a:gdLst/>
              <a:ahLst/>
              <a:cxnLst/>
              <a:rect r="r" b="b" t="t" l="l"/>
              <a:pathLst>
                <a:path h="849068" w="848448">
                  <a:moveTo>
                    <a:pt x="0" y="0"/>
                  </a:moveTo>
                  <a:lnTo>
                    <a:pt x="848448" y="0"/>
                  </a:lnTo>
                  <a:lnTo>
                    <a:pt x="848448" y="849068"/>
                  </a:lnTo>
                  <a:lnTo>
                    <a:pt x="0" y="8490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-21047" t="0" r="-19900" b="0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2994916" y="23506"/>
              <a:ext cx="900655" cy="900655"/>
            </a:xfrm>
            <a:custGeom>
              <a:avLst/>
              <a:gdLst/>
              <a:ahLst/>
              <a:cxnLst/>
              <a:rect r="r" b="b" t="t" l="l"/>
              <a:pathLst>
                <a:path h="900655" w="900655">
                  <a:moveTo>
                    <a:pt x="0" y="0"/>
                  </a:moveTo>
                  <a:lnTo>
                    <a:pt x="900655" y="0"/>
                  </a:lnTo>
                  <a:lnTo>
                    <a:pt x="900655" y="900655"/>
                  </a:lnTo>
                  <a:lnTo>
                    <a:pt x="0" y="9006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0" r="0" b="0"/>
              </a:stretch>
            </a:blipFill>
          </p:spPr>
        </p:sp>
      </p:grpSp>
      <p:sp>
        <p:nvSpPr>
          <p:cNvPr name="Freeform 18" id="18"/>
          <p:cNvSpPr/>
          <p:nvPr/>
        </p:nvSpPr>
        <p:spPr>
          <a:xfrm flipH="true" flipV="false" rot="1078641">
            <a:off x="3711" y="1444948"/>
            <a:ext cx="3966795" cy="1234786"/>
          </a:xfrm>
          <a:custGeom>
            <a:avLst/>
            <a:gdLst/>
            <a:ahLst/>
            <a:cxnLst/>
            <a:rect r="r" b="b" t="t" l="l"/>
            <a:pathLst>
              <a:path h="1234786" w="3966795">
                <a:moveTo>
                  <a:pt x="3966794" y="0"/>
                </a:moveTo>
                <a:lnTo>
                  <a:pt x="0" y="0"/>
                </a:lnTo>
                <a:lnTo>
                  <a:pt x="0" y="1234786"/>
                </a:lnTo>
                <a:lnTo>
                  <a:pt x="3966794" y="1234786"/>
                </a:lnTo>
                <a:lnTo>
                  <a:pt x="3966794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-14231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553822" y="3996169"/>
            <a:ext cx="8271047" cy="3508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9" indent="-269875" lvl="1">
              <a:lnSpc>
                <a:spcPts val="3499"/>
              </a:lnSpc>
              <a:spcBef>
                <a:spcPct val="0"/>
              </a:spcBef>
              <a:buFont typeface="Arial"/>
              <a:buChar char="•"/>
            </a:pPr>
            <a:r>
              <a:rPr lang="en-US" sz="2499">
                <a:solidFill>
                  <a:srgbClr val="000000">
                    <a:alpha val="66667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Prinsip: Transformasi koordinat polar ke kartesius untuk </a:t>
            </a:r>
            <a:r>
              <a:rPr lang="en-US" b="true" sz="2499">
                <a:solidFill>
                  <a:srgbClr val="000000">
                    <a:alpha val="66667"/>
                  </a:srgbClr>
                </a:solidFill>
                <a:latin typeface="Poppins Bold"/>
                <a:ea typeface="Poppins Bold"/>
                <a:cs typeface="Poppins Bold"/>
                <a:sym typeface="Poppins Bold"/>
              </a:rPr>
              <a:t>membangkitkan pasangan bilangan acak</a:t>
            </a:r>
            <a:r>
              <a:rPr lang="en-US" b="true" sz="2499" strike="noStrike" u="none">
                <a:solidFill>
                  <a:srgbClr val="000000">
                    <a:alpha val="66667"/>
                  </a:srgbClr>
                </a:solidFill>
                <a:latin typeface="Poppins Bold"/>
                <a:ea typeface="Poppins Bold"/>
                <a:cs typeface="Poppins Bold"/>
                <a:sym typeface="Poppins Bold"/>
              </a:rPr>
              <a:t> Normal</a:t>
            </a:r>
            <a:r>
              <a:rPr lang="en-US" sz="2499" strike="noStrike" u="none">
                <a:solidFill>
                  <a:srgbClr val="000000">
                    <a:alpha val="66667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</a:p>
          <a:p>
            <a:pPr algn="l" marL="539749" indent="-269875" lvl="1">
              <a:lnSpc>
                <a:spcPts val="3499"/>
              </a:lnSpc>
              <a:spcBef>
                <a:spcPct val="0"/>
              </a:spcBef>
              <a:buFont typeface="Arial"/>
              <a:buChar char="•"/>
            </a:pPr>
            <a:r>
              <a:rPr lang="en-US" sz="2499" strike="noStrike" u="none">
                <a:solidFill>
                  <a:srgbClr val="000000">
                    <a:alpha val="66667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Validasi Statistik: KS-Test</a:t>
            </a:r>
            <a:r>
              <a:rPr lang="en-US" b="true" sz="2499" strike="noStrike" u="none">
                <a:solidFill>
                  <a:srgbClr val="000000">
                    <a:alpha val="66667"/>
                  </a:srgbClr>
                </a:solidFill>
                <a:latin typeface="Poppins Bold"/>
                <a:ea typeface="Poppins Bold"/>
                <a:cs typeface="Poppins Bold"/>
                <a:sym typeface="Poppins Bold"/>
              </a:rPr>
              <a:t> p-value = 0.4290</a:t>
            </a:r>
            <a:r>
              <a:rPr lang="en-US" sz="2499" strike="noStrike" u="none">
                <a:solidFill>
                  <a:srgbClr val="000000">
                    <a:alpha val="66667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 (Valid).</a:t>
            </a:r>
          </a:p>
          <a:p>
            <a:pPr algn="l" marL="539749" indent="-269875" lvl="1">
              <a:lnSpc>
                <a:spcPts val="3499"/>
              </a:lnSpc>
              <a:spcBef>
                <a:spcPct val="0"/>
              </a:spcBef>
              <a:buFont typeface="Arial"/>
              <a:buChar char="•"/>
            </a:pPr>
            <a:r>
              <a:rPr lang="en-US" sz="2499" strike="noStrike" u="none">
                <a:solidFill>
                  <a:srgbClr val="000000">
                    <a:alpha val="66667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Analisis Konsistensi: Terjadi </a:t>
            </a:r>
            <a:r>
              <a:rPr lang="en-US" b="true" sz="2499" strike="noStrike" u="none">
                <a:solidFill>
                  <a:srgbClr val="000000">
                    <a:alpha val="66667"/>
                  </a:srgbClr>
                </a:solidFill>
                <a:latin typeface="Poppins Bold"/>
                <a:ea typeface="Poppins Bold"/>
                <a:cs typeface="Poppins Bold"/>
                <a:sym typeface="Poppins Bold"/>
              </a:rPr>
              <a:t>penurunan bias drastis </a:t>
            </a:r>
            <a:r>
              <a:rPr lang="en-US" sz="2499" strike="noStrike" u="none">
                <a:solidFill>
                  <a:srgbClr val="000000">
                    <a:alpha val="66667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sei</a:t>
            </a:r>
            <a:r>
              <a:rPr lang="en-US" sz="2499" strike="noStrike" u="none">
                <a:solidFill>
                  <a:srgbClr val="000000">
                    <a:alpha val="66667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ri</a:t>
            </a:r>
            <a:r>
              <a:rPr lang="en-US" sz="2499" strike="noStrike" u="none">
                <a:solidFill>
                  <a:srgbClr val="000000">
                    <a:alpha val="66667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ng b</a:t>
            </a:r>
            <a:r>
              <a:rPr lang="en-US" sz="2499" strike="noStrike" u="none">
                <a:solidFill>
                  <a:srgbClr val="000000">
                    <a:alpha val="66667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e</a:t>
            </a:r>
            <a:r>
              <a:rPr lang="en-US" sz="2499" strike="noStrike" u="none">
                <a:solidFill>
                  <a:srgbClr val="000000">
                    <a:alpha val="66667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rtambah</a:t>
            </a:r>
            <a:r>
              <a:rPr lang="en-US" sz="2499" strike="noStrike" u="none">
                <a:solidFill>
                  <a:srgbClr val="000000">
                    <a:alpha val="66667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ny</a:t>
            </a:r>
            <a:r>
              <a:rPr lang="en-US" sz="2499" strike="noStrike" u="none">
                <a:solidFill>
                  <a:srgbClr val="000000">
                    <a:alpha val="66667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a</a:t>
            </a:r>
            <a:r>
              <a:rPr lang="en-US" sz="2499" strike="noStrike" u="none">
                <a:solidFill>
                  <a:srgbClr val="000000">
                    <a:alpha val="66667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99" strike="noStrike" u="none">
                <a:solidFill>
                  <a:srgbClr val="000000">
                    <a:alpha val="66667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s</a:t>
            </a:r>
            <a:r>
              <a:rPr lang="en-US" sz="2499" strike="noStrike" u="none">
                <a:solidFill>
                  <a:srgbClr val="000000">
                    <a:alpha val="66667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ampel (N).</a:t>
            </a:r>
          </a:p>
          <a:p>
            <a:pPr algn="l" marL="539749" indent="-269875" lvl="1">
              <a:lnSpc>
                <a:spcPts val="3499"/>
              </a:lnSpc>
              <a:spcBef>
                <a:spcPct val="0"/>
              </a:spcBef>
              <a:buFont typeface="Arial"/>
              <a:buChar char="•"/>
            </a:pPr>
            <a:r>
              <a:rPr lang="en-US" sz="2499" strike="noStrike" u="none">
                <a:solidFill>
                  <a:srgbClr val="000000">
                    <a:alpha val="66667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Pada </a:t>
            </a:r>
            <a:r>
              <a:rPr lang="en-US" b="true" sz="2499" strike="noStrike" u="none">
                <a:solidFill>
                  <a:srgbClr val="000000">
                    <a:alpha val="66667"/>
                  </a:srgbClr>
                </a:solidFill>
                <a:latin typeface="Poppins Bold"/>
                <a:ea typeface="Poppins Bold"/>
                <a:cs typeface="Poppins Bold"/>
                <a:sym typeface="Poppins Bold"/>
              </a:rPr>
              <a:t>N=10.000</a:t>
            </a:r>
            <a:r>
              <a:rPr lang="en-US" sz="2499" strike="noStrike" u="none">
                <a:solidFill>
                  <a:srgbClr val="000000">
                    <a:alpha val="66667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, bias parameter sangat kecil.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22443" y="0"/>
            <a:ext cx="10265557" cy="10287000"/>
            <a:chOff x="0" y="0"/>
            <a:chExt cx="2703686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703686" cy="2709333"/>
            </a:xfrm>
            <a:custGeom>
              <a:avLst/>
              <a:gdLst/>
              <a:ahLst/>
              <a:cxnLst/>
              <a:rect r="r" b="b" t="t" l="l"/>
              <a:pathLst>
                <a:path h="2709333" w="2703686">
                  <a:moveTo>
                    <a:pt x="0" y="0"/>
                  </a:moveTo>
                  <a:lnTo>
                    <a:pt x="2703686" y="0"/>
                  </a:lnTo>
                  <a:lnTo>
                    <a:pt x="2703686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true">
              <a:gsLst>
                <a:gs pos="0">
                  <a:srgbClr val="004191">
                    <a:alpha val="100000"/>
                  </a:srgbClr>
                </a:gs>
                <a:gs pos="50000">
                  <a:srgbClr val="2974BE">
                    <a:alpha val="100000"/>
                  </a:srgbClr>
                </a:gs>
                <a:gs pos="100000">
                  <a:srgbClr val="73A6D8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2703686" cy="27664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11672" y="5143500"/>
            <a:ext cx="6475177" cy="3657059"/>
            <a:chOff x="0" y="0"/>
            <a:chExt cx="1625783" cy="91821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625783" cy="918212"/>
            </a:xfrm>
            <a:custGeom>
              <a:avLst/>
              <a:gdLst/>
              <a:ahLst/>
              <a:cxnLst/>
              <a:rect r="r" b="b" t="t" l="l"/>
              <a:pathLst>
                <a:path h="918212" w="1625783">
                  <a:moveTo>
                    <a:pt x="58586" y="0"/>
                  </a:moveTo>
                  <a:lnTo>
                    <a:pt x="1567197" y="0"/>
                  </a:lnTo>
                  <a:cubicBezTo>
                    <a:pt x="1582735" y="0"/>
                    <a:pt x="1597636" y="6172"/>
                    <a:pt x="1608623" y="17159"/>
                  </a:cubicBezTo>
                  <a:cubicBezTo>
                    <a:pt x="1619610" y="28146"/>
                    <a:pt x="1625783" y="43048"/>
                    <a:pt x="1625783" y="58586"/>
                  </a:cubicBezTo>
                  <a:lnTo>
                    <a:pt x="1625783" y="859626"/>
                  </a:lnTo>
                  <a:cubicBezTo>
                    <a:pt x="1625783" y="891982"/>
                    <a:pt x="1599553" y="918212"/>
                    <a:pt x="1567197" y="918212"/>
                  </a:cubicBezTo>
                  <a:lnTo>
                    <a:pt x="58586" y="918212"/>
                  </a:lnTo>
                  <a:cubicBezTo>
                    <a:pt x="43048" y="918212"/>
                    <a:pt x="28146" y="912039"/>
                    <a:pt x="17159" y="901052"/>
                  </a:cubicBezTo>
                  <a:cubicBezTo>
                    <a:pt x="6172" y="890065"/>
                    <a:pt x="0" y="875164"/>
                    <a:pt x="0" y="859626"/>
                  </a:cubicBezTo>
                  <a:lnTo>
                    <a:pt x="0" y="58586"/>
                  </a:lnTo>
                  <a:cubicBezTo>
                    <a:pt x="0" y="43048"/>
                    <a:pt x="6172" y="28146"/>
                    <a:pt x="17159" y="17159"/>
                  </a:cubicBezTo>
                  <a:cubicBezTo>
                    <a:pt x="28146" y="6172"/>
                    <a:pt x="43048" y="0"/>
                    <a:pt x="58586" y="0"/>
                  </a:cubicBezTo>
                  <a:close/>
                </a:path>
              </a:pathLst>
            </a:custGeom>
            <a:blipFill>
              <a:blip r:embed="rId2"/>
              <a:stretch>
                <a:fillRect l="0" t="-11382" r="0" b="-8464"/>
              </a:stretch>
            </a:blipFill>
            <a:ln w="95250" cap="rnd">
              <a:solidFill>
                <a:srgbClr val="FFFFFF"/>
              </a:solidFill>
              <a:prstDash val="solid"/>
              <a:round/>
            </a:ln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9553405" y="5614502"/>
            <a:ext cx="3680689" cy="4389836"/>
          </a:xfrm>
          <a:custGeom>
            <a:avLst/>
            <a:gdLst/>
            <a:ahLst/>
            <a:cxnLst/>
            <a:rect r="r" b="b" t="t" l="l"/>
            <a:pathLst>
              <a:path h="4389836" w="3680689">
                <a:moveTo>
                  <a:pt x="0" y="0"/>
                </a:moveTo>
                <a:lnTo>
                  <a:pt x="3680689" y="0"/>
                </a:lnTo>
                <a:lnTo>
                  <a:pt x="3680689" y="4389836"/>
                </a:lnTo>
                <a:lnTo>
                  <a:pt x="0" y="438983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1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-88192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0">
            <a:off x="13234094" y="5621518"/>
            <a:ext cx="3680689" cy="4389836"/>
          </a:xfrm>
          <a:custGeom>
            <a:avLst/>
            <a:gdLst/>
            <a:ahLst/>
            <a:cxnLst/>
            <a:rect r="r" b="b" t="t" l="l"/>
            <a:pathLst>
              <a:path h="4389836" w="3680689">
                <a:moveTo>
                  <a:pt x="3680689" y="0"/>
                </a:moveTo>
                <a:lnTo>
                  <a:pt x="0" y="0"/>
                </a:lnTo>
                <a:lnTo>
                  <a:pt x="0" y="4389835"/>
                </a:lnTo>
                <a:lnTo>
                  <a:pt x="3680689" y="4389835"/>
                </a:lnTo>
                <a:lnTo>
                  <a:pt x="3680689" y="0"/>
                </a:lnTo>
                <a:close/>
              </a:path>
            </a:pathLst>
          </a:custGeom>
          <a:blipFill>
            <a:blip r:embed="rId3">
              <a:alphaModFix amt="31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-88192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8513798" y="5979879"/>
            <a:ext cx="9282848" cy="2820681"/>
            <a:chOff x="0" y="0"/>
            <a:chExt cx="2444865" cy="74289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444865" cy="742895"/>
            </a:xfrm>
            <a:custGeom>
              <a:avLst/>
              <a:gdLst/>
              <a:ahLst/>
              <a:cxnLst/>
              <a:rect r="r" b="b" t="t" l="l"/>
              <a:pathLst>
                <a:path h="742895" w="2444865">
                  <a:moveTo>
                    <a:pt x="33360" y="0"/>
                  </a:moveTo>
                  <a:lnTo>
                    <a:pt x="2411505" y="0"/>
                  </a:lnTo>
                  <a:cubicBezTo>
                    <a:pt x="2429929" y="0"/>
                    <a:pt x="2444865" y="14936"/>
                    <a:pt x="2444865" y="33360"/>
                  </a:cubicBezTo>
                  <a:lnTo>
                    <a:pt x="2444865" y="709535"/>
                  </a:lnTo>
                  <a:cubicBezTo>
                    <a:pt x="2444865" y="727960"/>
                    <a:pt x="2429929" y="742895"/>
                    <a:pt x="2411505" y="742895"/>
                  </a:cubicBezTo>
                  <a:lnTo>
                    <a:pt x="33360" y="742895"/>
                  </a:lnTo>
                  <a:cubicBezTo>
                    <a:pt x="14936" y="742895"/>
                    <a:pt x="0" y="727960"/>
                    <a:pt x="0" y="709535"/>
                  </a:cubicBezTo>
                  <a:lnTo>
                    <a:pt x="0" y="33360"/>
                  </a:lnTo>
                  <a:cubicBezTo>
                    <a:pt x="0" y="14936"/>
                    <a:pt x="14936" y="0"/>
                    <a:pt x="3336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57150"/>
              <a:ext cx="2444865" cy="8000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011672" y="1542529"/>
            <a:ext cx="5925030" cy="31807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329"/>
              </a:lnSpc>
              <a:spcBef>
                <a:spcPct val="0"/>
              </a:spcBef>
            </a:pPr>
            <a:r>
              <a:rPr lang="en-US" b="true" sz="6999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Eval</a:t>
            </a:r>
            <a:r>
              <a:rPr lang="en-US" b="true" sz="6999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ua</a:t>
            </a:r>
            <a:r>
              <a:rPr lang="en-US" b="true" sz="6999" strike="noStrike" u="none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si &amp; Komparasi (Grand Final)</a:t>
            </a:r>
          </a:p>
        </p:txBody>
      </p:sp>
      <p:sp>
        <p:nvSpPr>
          <p:cNvPr name="Freeform 13" id="13"/>
          <p:cNvSpPr/>
          <p:nvPr/>
        </p:nvSpPr>
        <p:spPr>
          <a:xfrm flipH="false" flipV="true" rot="-602941">
            <a:off x="12102459" y="-768247"/>
            <a:ext cx="2263269" cy="2715213"/>
          </a:xfrm>
          <a:custGeom>
            <a:avLst/>
            <a:gdLst/>
            <a:ahLst/>
            <a:cxnLst/>
            <a:rect r="r" b="b" t="t" l="l"/>
            <a:pathLst>
              <a:path h="2715213" w="2263269">
                <a:moveTo>
                  <a:pt x="0" y="2715213"/>
                </a:moveTo>
                <a:lnTo>
                  <a:pt x="2263269" y="2715213"/>
                </a:lnTo>
                <a:lnTo>
                  <a:pt x="2263269" y="0"/>
                </a:lnTo>
                <a:lnTo>
                  <a:pt x="0" y="0"/>
                </a:lnTo>
                <a:lnTo>
                  <a:pt x="0" y="2715213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71078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6953730" y="3880308"/>
            <a:ext cx="371475" cy="371475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44796"/>
              </a:solidFill>
              <a:prstDash val="dash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8328903" y="2118943"/>
            <a:ext cx="9652638" cy="3185370"/>
          </a:xfrm>
          <a:custGeom>
            <a:avLst/>
            <a:gdLst/>
            <a:ahLst/>
            <a:cxnLst/>
            <a:rect r="r" b="b" t="t" l="l"/>
            <a:pathLst>
              <a:path h="3185370" w="9652638">
                <a:moveTo>
                  <a:pt x="0" y="0"/>
                </a:moveTo>
                <a:lnTo>
                  <a:pt x="9652638" y="0"/>
                </a:lnTo>
                <a:lnTo>
                  <a:pt x="9652638" y="3185371"/>
                </a:lnTo>
                <a:lnTo>
                  <a:pt x="0" y="318537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6691888" y="9101138"/>
            <a:ext cx="567412" cy="342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624"/>
              </a:lnSpc>
            </a:pPr>
            <a:r>
              <a:rPr lang="en-US" b="true" sz="2499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07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8818900" y="6585357"/>
            <a:ext cx="8830387" cy="1638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24"/>
              </a:lnSpc>
            </a:pPr>
            <a:r>
              <a:rPr lang="en-US" sz="2499" b="true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Akur</a:t>
            </a:r>
            <a:r>
              <a:rPr lang="en-US" sz="2499" b="true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asi Bentuk:</a:t>
            </a:r>
          </a:p>
          <a:p>
            <a:pPr algn="l">
              <a:lnSpc>
                <a:spcPts val="2624"/>
              </a:lnSpc>
            </a:pPr>
            <a:r>
              <a:rPr lang="en-US" sz="2499" b="true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Acceptance-Rejection menang (p-value KS tertinggi).</a:t>
            </a:r>
          </a:p>
          <a:p>
            <a:pPr algn="l">
              <a:lnSpc>
                <a:spcPts val="2624"/>
              </a:lnSpc>
            </a:pPr>
          </a:p>
          <a:p>
            <a:pPr algn="l">
              <a:lnSpc>
                <a:spcPts val="2624"/>
              </a:lnSpc>
            </a:pPr>
            <a:r>
              <a:rPr lang="en-US" sz="2499" b="true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Akurasi Parameter: </a:t>
            </a:r>
          </a:p>
          <a:p>
            <a:pPr algn="l">
              <a:lnSpc>
                <a:spcPts val="2624"/>
              </a:lnSpc>
            </a:pPr>
            <a:r>
              <a:rPr lang="en-US" sz="2499" b="true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Box-Muller menang telak (Bias SD  nyaris 0).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455311" y="501186"/>
            <a:ext cx="3878464" cy="723492"/>
            <a:chOff x="0" y="0"/>
            <a:chExt cx="5171285" cy="964657"/>
          </a:xfrm>
        </p:grpSpPr>
        <p:grpSp>
          <p:nvGrpSpPr>
            <p:cNvPr name="Group 21" id="21"/>
            <p:cNvGrpSpPr/>
            <p:nvPr/>
          </p:nvGrpSpPr>
          <p:grpSpPr>
            <a:xfrm rot="0">
              <a:off x="0" y="0"/>
              <a:ext cx="5171285" cy="964657"/>
              <a:chOff x="0" y="0"/>
              <a:chExt cx="1171966" cy="218620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0"/>
                <a:ext cx="1171966" cy="218620"/>
              </a:xfrm>
              <a:custGeom>
                <a:avLst/>
                <a:gdLst/>
                <a:ahLst/>
                <a:cxnLst/>
                <a:rect r="r" b="b" t="t" l="l"/>
                <a:pathLst>
                  <a:path h="218620" w="1171966">
                    <a:moveTo>
                      <a:pt x="109310" y="0"/>
                    </a:moveTo>
                    <a:lnTo>
                      <a:pt x="1062656" y="0"/>
                    </a:lnTo>
                    <a:cubicBezTo>
                      <a:pt x="1123026" y="0"/>
                      <a:pt x="1171966" y="48940"/>
                      <a:pt x="1171966" y="109310"/>
                    </a:cubicBezTo>
                    <a:lnTo>
                      <a:pt x="1171966" y="109310"/>
                    </a:lnTo>
                    <a:cubicBezTo>
                      <a:pt x="1171966" y="169680"/>
                      <a:pt x="1123026" y="218620"/>
                      <a:pt x="1062656" y="218620"/>
                    </a:cubicBezTo>
                    <a:lnTo>
                      <a:pt x="109310" y="218620"/>
                    </a:lnTo>
                    <a:cubicBezTo>
                      <a:pt x="48940" y="218620"/>
                      <a:pt x="0" y="169680"/>
                      <a:pt x="0" y="109310"/>
                    </a:cubicBezTo>
                    <a:lnTo>
                      <a:pt x="0" y="109310"/>
                    </a:lnTo>
                    <a:cubicBezTo>
                      <a:pt x="0" y="48940"/>
                      <a:pt x="48940" y="0"/>
                      <a:pt x="109310" y="0"/>
                    </a:cubicBezTo>
                    <a:close/>
                  </a:path>
                </a:pathLst>
              </a:custGeom>
              <a:solidFill>
                <a:srgbClr val="FEFEFE"/>
              </a:solidFill>
              <a:ln w="9525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name="TextBox 23" id="23"/>
              <p:cNvSpPr txBox="true"/>
              <p:nvPr/>
            </p:nvSpPr>
            <p:spPr>
              <a:xfrm>
                <a:off x="0" y="0"/>
                <a:ext cx="1171966" cy="218620"/>
              </a:xfrm>
              <a:prstGeom prst="rect">
                <a:avLst/>
              </a:prstGeom>
            </p:spPr>
            <p:txBody>
              <a:bodyPr anchor="ctr" rtlCol="false" tIns="177985" lIns="177985" bIns="177985" rIns="177985"/>
              <a:lstStyle/>
              <a:p>
                <a:pPr algn="ctr">
                  <a:lnSpc>
                    <a:spcPts val="698"/>
                  </a:lnSpc>
                </a:pPr>
              </a:p>
            </p:txBody>
          </p:sp>
        </p:grpSp>
        <p:sp>
          <p:nvSpPr>
            <p:cNvPr name="Freeform 24" id="24"/>
            <p:cNvSpPr/>
            <p:nvPr/>
          </p:nvSpPr>
          <p:spPr>
            <a:xfrm flipH="false" flipV="false" rot="0">
              <a:off x="4021497" y="78674"/>
              <a:ext cx="799254" cy="811961"/>
            </a:xfrm>
            <a:custGeom>
              <a:avLst/>
              <a:gdLst/>
              <a:ahLst/>
              <a:cxnLst/>
              <a:rect r="r" b="b" t="t" l="l"/>
              <a:pathLst>
                <a:path h="811961" w="799254">
                  <a:moveTo>
                    <a:pt x="0" y="0"/>
                  </a:moveTo>
                  <a:lnTo>
                    <a:pt x="799254" y="0"/>
                  </a:lnTo>
                  <a:lnTo>
                    <a:pt x="799254" y="811961"/>
                  </a:lnTo>
                  <a:lnTo>
                    <a:pt x="0" y="8119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-794" t="0" r="-794" b="0"/>
              </a:stretch>
            </a:blipFill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2171813" y="88815"/>
              <a:ext cx="779289" cy="791679"/>
            </a:xfrm>
            <a:custGeom>
              <a:avLst/>
              <a:gdLst/>
              <a:ahLst/>
              <a:cxnLst/>
              <a:rect r="r" b="b" t="t" l="l"/>
              <a:pathLst>
                <a:path h="791679" w="779289">
                  <a:moveTo>
                    <a:pt x="0" y="0"/>
                  </a:moveTo>
                  <a:lnTo>
                    <a:pt x="779289" y="0"/>
                  </a:lnTo>
                  <a:lnTo>
                    <a:pt x="779289" y="791679"/>
                  </a:lnTo>
                  <a:lnTo>
                    <a:pt x="0" y="7916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-794" t="0" r="-794" b="0"/>
              </a:stretch>
            </a:blipFill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1206111" y="9813"/>
              <a:ext cx="900039" cy="914348"/>
            </a:xfrm>
            <a:custGeom>
              <a:avLst/>
              <a:gdLst/>
              <a:ahLst/>
              <a:cxnLst/>
              <a:rect r="r" b="b" t="t" l="l"/>
              <a:pathLst>
                <a:path h="914348" w="900039">
                  <a:moveTo>
                    <a:pt x="0" y="0"/>
                  </a:moveTo>
                  <a:lnTo>
                    <a:pt x="900039" y="0"/>
                  </a:lnTo>
                  <a:lnTo>
                    <a:pt x="900039" y="914348"/>
                  </a:lnTo>
                  <a:lnTo>
                    <a:pt x="0" y="9143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-794" t="0" r="-794" b="0"/>
              </a:stretch>
            </a:blipFill>
          </p:spPr>
        </p:sp>
        <p:sp>
          <p:nvSpPr>
            <p:cNvPr name="Freeform 27" id="27"/>
            <p:cNvSpPr/>
            <p:nvPr/>
          </p:nvSpPr>
          <p:spPr>
            <a:xfrm flipH="false" flipV="false" rot="0">
              <a:off x="314140" y="57794"/>
              <a:ext cx="848448" cy="849068"/>
            </a:xfrm>
            <a:custGeom>
              <a:avLst/>
              <a:gdLst/>
              <a:ahLst/>
              <a:cxnLst/>
              <a:rect r="r" b="b" t="t" l="l"/>
              <a:pathLst>
                <a:path h="849068" w="848448">
                  <a:moveTo>
                    <a:pt x="0" y="0"/>
                  </a:moveTo>
                  <a:lnTo>
                    <a:pt x="848448" y="0"/>
                  </a:lnTo>
                  <a:lnTo>
                    <a:pt x="848448" y="849068"/>
                  </a:lnTo>
                  <a:lnTo>
                    <a:pt x="0" y="8490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 l="-21047" t="0" r="-19900" b="0"/>
              </a:stretch>
            </a:blipFill>
          </p:spPr>
        </p:sp>
        <p:sp>
          <p:nvSpPr>
            <p:cNvPr name="Freeform 28" id="28"/>
            <p:cNvSpPr/>
            <p:nvPr/>
          </p:nvSpPr>
          <p:spPr>
            <a:xfrm flipH="false" flipV="false" rot="0">
              <a:off x="2994916" y="23506"/>
              <a:ext cx="900655" cy="900655"/>
            </a:xfrm>
            <a:custGeom>
              <a:avLst/>
              <a:gdLst/>
              <a:ahLst/>
              <a:cxnLst/>
              <a:rect r="r" b="b" t="t" l="l"/>
              <a:pathLst>
                <a:path h="900655" w="900655">
                  <a:moveTo>
                    <a:pt x="0" y="0"/>
                  </a:moveTo>
                  <a:lnTo>
                    <a:pt x="900655" y="0"/>
                  </a:lnTo>
                  <a:lnTo>
                    <a:pt x="900655" y="900655"/>
                  </a:lnTo>
                  <a:lnTo>
                    <a:pt x="0" y="9006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DAG5u7MtnmY</dc:identifier>
  <dcterms:modified xsi:type="dcterms:W3CDTF">2011-08-01T06:04:30Z</dcterms:modified>
  <cp:revision>1</cp:revision>
  <dc:title>PPT KOMSTAT TUBES KEL 8</dc:title>
</cp:coreProperties>
</file>